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72" r:id="rId7"/>
    <p:sldId id="273" r:id="rId8"/>
    <p:sldId id="260" r:id="rId9"/>
    <p:sldId id="274" r:id="rId10"/>
    <p:sldId id="261" r:id="rId11"/>
    <p:sldId id="262" r:id="rId12"/>
    <p:sldId id="275" r:id="rId13"/>
    <p:sldId id="263" r:id="rId14"/>
    <p:sldId id="276" r:id="rId15"/>
    <p:sldId id="264" r:id="rId16"/>
    <p:sldId id="277" r:id="rId17"/>
    <p:sldId id="265" r:id="rId18"/>
    <p:sldId id="278" r:id="rId19"/>
    <p:sldId id="279" r:id="rId20"/>
    <p:sldId id="266" r:id="rId21"/>
    <p:sldId id="280" r:id="rId22"/>
    <p:sldId id="270" r:id="rId23"/>
    <p:sldId id="267" r:id="rId24"/>
    <p:sldId id="268" r:id="rId25"/>
    <p:sldId id="2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9595"/>
    <a:srgbClr val="FFCC51"/>
    <a:srgbClr val="A78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166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C7BA-4542-45C8-81A2-ACA8C897DC2E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DFC6-8D77-4A34-97E4-2D23E329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2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C7BA-4542-45C8-81A2-ACA8C897DC2E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DFC6-8D77-4A34-97E4-2D23E329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3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C7BA-4542-45C8-81A2-ACA8C897DC2E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DFC6-8D77-4A34-97E4-2D23E329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0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C7BA-4542-45C8-81A2-ACA8C897DC2E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DFC6-8D77-4A34-97E4-2D23E329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3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C7BA-4542-45C8-81A2-ACA8C897DC2E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DFC6-8D77-4A34-97E4-2D23E329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9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C7BA-4542-45C8-81A2-ACA8C897DC2E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DFC6-8D77-4A34-97E4-2D23E329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7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C7BA-4542-45C8-81A2-ACA8C897DC2E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DFC6-8D77-4A34-97E4-2D23E329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0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C7BA-4542-45C8-81A2-ACA8C897DC2E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DFC6-8D77-4A34-97E4-2D23E329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6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C7BA-4542-45C8-81A2-ACA8C897DC2E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DFC6-8D77-4A34-97E4-2D23E329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C7BA-4542-45C8-81A2-ACA8C897DC2E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DFC6-8D77-4A34-97E4-2D23E329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0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C7BA-4542-45C8-81A2-ACA8C897DC2E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DFC6-8D77-4A34-97E4-2D23E329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3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4C7BA-4542-45C8-81A2-ACA8C897DC2E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5DFC6-8D77-4A34-97E4-2D23E329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6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Wasps!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68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Crabronidae</a:t>
            </a:r>
            <a:r>
              <a:rPr lang="en-US" dirty="0" smtClean="0"/>
              <a:t>: recently separated from </a:t>
            </a:r>
            <a:r>
              <a:rPr lang="en-US" dirty="0" err="1" smtClean="0"/>
              <a:t>sphecidae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Identifying features still in the works</a:t>
            </a:r>
          </a:p>
          <a:p>
            <a:r>
              <a:rPr lang="en-US" sz="3200" dirty="0" smtClean="0">
                <a:latin typeface="+mj-lt"/>
              </a:rPr>
              <a:t>At distinguishing features available at subfamily/tribe level and most authorities propose reclassifying these as families 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430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Ampulicidae</a:t>
            </a:r>
            <a:r>
              <a:rPr lang="en-US" dirty="0" smtClean="0"/>
              <a:t>: cockroach wasps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Tend to have elongated jaws</a:t>
            </a:r>
          </a:p>
          <a:p>
            <a:r>
              <a:rPr lang="en-US" sz="3200" dirty="0">
                <a:latin typeface="+mj-lt"/>
              </a:rPr>
              <a:t>Pronounced neck-like constrictions behind the head</a:t>
            </a:r>
          </a:p>
          <a:p>
            <a:r>
              <a:rPr lang="en-US" sz="3200" dirty="0" smtClean="0">
                <a:latin typeface="+mj-lt"/>
              </a:rPr>
              <a:t>Deep </a:t>
            </a:r>
            <a:r>
              <a:rPr lang="en-US" sz="3200" dirty="0">
                <a:latin typeface="+mj-lt"/>
              </a:rPr>
              <a:t>grooves on the </a:t>
            </a:r>
            <a:r>
              <a:rPr lang="en-US" sz="3200" dirty="0" smtClean="0">
                <a:latin typeface="+mj-lt"/>
              </a:rPr>
              <a:t>thorax</a:t>
            </a:r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Many are ant-like in appearance, though some are brilliant metallic blue or green.</a:t>
            </a:r>
          </a:p>
          <a:p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473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Image result for ampulicida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" t="31027"/>
          <a:stretch/>
        </p:blipFill>
        <p:spPr bwMode="auto">
          <a:xfrm>
            <a:off x="-1" y="-21772"/>
            <a:ext cx="9330485" cy="504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Ampulicidae</a:t>
            </a:r>
            <a:endParaRPr lang="en-US" dirty="0"/>
          </a:p>
        </p:txBody>
      </p:sp>
      <p:pic>
        <p:nvPicPr>
          <p:cNvPr id="7170" name="Picture 2" descr="Image result for ampulicida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" t="23427" r="1648" b="25572"/>
          <a:stretch/>
        </p:blipFill>
        <p:spPr bwMode="auto">
          <a:xfrm flipH="1">
            <a:off x="0" y="3080656"/>
            <a:ext cx="10842172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-181701"/>
            <a:ext cx="5184775" cy="348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48178" y="5200806"/>
            <a:ext cx="1499372" cy="584775"/>
          </a:xfrm>
          <a:prstGeom prst="rect">
            <a:avLst/>
          </a:prstGeom>
          <a:solidFill>
            <a:srgbClr val="959595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“Neck”</a:t>
            </a:r>
            <a:endParaRPr lang="en-US" sz="3200" dirty="0">
              <a:latin typeface="+mj-lt"/>
            </a:endParaRPr>
          </a:p>
        </p:txBody>
      </p:sp>
      <p:sp>
        <p:nvSpPr>
          <p:cNvPr id="9" name="Down Arrow 8"/>
          <p:cNvSpPr/>
          <p:nvPr/>
        </p:nvSpPr>
        <p:spPr>
          <a:xfrm rot="10800000">
            <a:off x="11277599" y="1528965"/>
            <a:ext cx="272141" cy="966914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1751440">
            <a:off x="3415043" y="4478424"/>
            <a:ext cx="183017" cy="720111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99314" y="-181701"/>
            <a:ext cx="1883230" cy="280515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Pompilidae</a:t>
            </a:r>
            <a:r>
              <a:rPr lang="en-US" dirty="0" smtClean="0"/>
              <a:t>: spider wasps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+mj-lt"/>
              </a:rPr>
              <a:t>Dark colored with smoky/yellowish wings </a:t>
            </a:r>
            <a:r>
              <a:rPr lang="en-US" sz="3200" dirty="0" smtClean="0">
                <a:latin typeface="+mj-lt"/>
              </a:rPr>
              <a:t>(few bright color)</a:t>
            </a:r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Slender with long and spiny legs, hind femora typically </a:t>
            </a:r>
            <a:r>
              <a:rPr lang="en-US" sz="3200" dirty="0" smtClean="0">
                <a:latin typeface="+mj-lt"/>
              </a:rPr>
              <a:t>extend </a:t>
            </a:r>
            <a:r>
              <a:rPr lang="en-US" sz="3200" dirty="0">
                <a:latin typeface="+mj-lt"/>
              </a:rPr>
              <a:t>beyond tip of abdomen.</a:t>
            </a:r>
          </a:p>
          <a:p>
            <a:r>
              <a:rPr lang="en-US" sz="3200" dirty="0" smtClean="0">
                <a:latin typeface="+mj-lt"/>
              </a:rPr>
              <a:t>Two prominent </a:t>
            </a:r>
            <a:r>
              <a:rPr lang="en-US" sz="3200" dirty="0">
                <a:latin typeface="+mj-lt"/>
              </a:rPr>
              <a:t>spines </a:t>
            </a:r>
            <a:r>
              <a:rPr lang="en-US" sz="3200" dirty="0" smtClean="0">
                <a:latin typeface="+mj-lt"/>
              </a:rPr>
              <a:t>on hind leg tibiae</a:t>
            </a:r>
            <a:r>
              <a:rPr lang="en-US" sz="3200" dirty="0">
                <a:latin typeface="+mj-lt"/>
              </a:rPr>
              <a:t> </a:t>
            </a:r>
          </a:p>
          <a:p>
            <a:r>
              <a:rPr lang="en-US" sz="3200" dirty="0" smtClean="0">
                <a:latin typeface="+mj-lt"/>
              </a:rPr>
              <a:t>Short 1</a:t>
            </a:r>
            <a:r>
              <a:rPr lang="en-US" sz="3200" baseline="30000" dirty="0" smtClean="0">
                <a:latin typeface="+mj-lt"/>
              </a:rPr>
              <a:t>st</a:t>
            </a:r>
            <a:r>
              <a:rPr lang="en-US" sz="3200" dirty="0" smtClean="0">
                <a:latin typeface="+mj-lt"/>
              </a:rPr>
              <a:t> discoidal cell in forewing</a:t>
            </a:r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Like the </a:t>
            </a:r>
            <a:r>
              <a:rPr lang="en-US" sz="3200" dirty="0" err="1">
                <a:latin typeface="+mj-lt"/>
              </a:rPr>
              <a:t>Vespidae</a:t>
            </a:r>
            <a:r>
              <a:rPr lang="en-US" sz="3200" dirty="0">
                <a:latin typeface="+mj-lt"/>
              </a:rPr>
              <a:t>, the </a:t>
            </a:r>
            <a:r>
              <a:rPr lang="en-US" sz="3200" dirty="0" err="1">
                <a:latin typeface="+mj-lt"/>
              </a:rPr>
              <a:t>pronotum</a:t>
            </a:r>
            <a:r>
              <a:rPr lang="en-US" sz="3200" dirty="0">
                <a:latin typeface="+mj-lt"/>
              </a:rPr>
              <a:t> </a:t>
            </a:r>
            <a:r>
              <a:rPr lang="en-US" sz="3200" dirty="0" smtClean="0">
                <a:latin typeface="+mj-lt"/>
              </a:rPr>
              <a:t>extend </a:t>
            </a:r>
            <a:r>
              <a:rPr lang="en-US" sz="3200" dirty="0">
                <a:latin typeface="+mj-lt"/>
              </a:rPr>
              <a:t>back to the </a:t>
            </a:r>
            <a:r>
              <a:rPr lang="en-US" sz="3200" dirty="0" err="1" smtClean="0">
                <a:latin typeface="+mj-lt"/>
              </a:rPr>
              <a:t>tegulae</a:t>
            </a:r>
            <a:endParaRPr lang="en-US" sz="3200" dirty="0" smtClean="0">
              <a:latin typeface="+mj-lt"/>
            </a:endParaRPr>
          </a:p>
          <a:p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591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pompilidae hind leg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9" t="4961" b="58042"/>
          <a:stretch/>
        </p:blipFill>
        <p:spPr bwMode="auto">
          <a:xfrm>
            <a:off x="8478337" y="206829"/>
            <a:ext cx="4954588" cy="416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6441">
            <a:off x="1282842" y="131047"/>
            <a:ext cx="7872029" cy="807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Pompilidae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282543" y="4278086"/>
            <a:ext cx="1195794" cy="82731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 rot="1610848">
            <a:off x="9278578" y="4380879"/>
            <a:ext cx="199275" cy="2699657"/>
          </a:xfrm>
          <a:prstGeom prst="rightBrace">
            <a:avLst>
              <a:gd name="adj1" fmla="val 106896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56857" y="2917372"/>
            <a:ext cx="1195794" cy="82731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7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Mutillidae</a:t>
            </a:r>
            <a:r>
              <a:rPr lang="en-US" dirty="0" smtClean="0"/>
              <a:t>: velvet ants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♀s lack </a:t>
            </a:r>
            <a:r>
              <a:rPr lang="en-US" sz="3200" dirty="0" err="1">
                <a:latin typeface="+mj-lt"/>
              </a:rPr>
              <a:t>lack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wings, ♂s are winged</a:t>
            </a:r>
          </a:p>
          <a:p>
            <a:r>
              <a:rPr lang="en-US" sz="3200" dirty="0" smtClean="0">
                <a:latin typeface="+mj-lt"/>
              </a:rPr>
              <a:t>Coarse setae (hair) </a:t>
            </a:r>
            <a:r>
              <a:rPr lang="en-US" sz="3200" dirty="0">
                <a:latin typeface="+mj-lt"/>
              </a:rPr>
              <a:t>that cover most of their body, making them resemble hairy </a:t>
            </a:r>
            <a:r>
              <a:rPr lang="en-US" sz="3200" dirty="0" smtClean="0">
                <a:latin typeface="+mj-lt"/>
              </a:rPr>
              <a:t>ants</a:t>
            </a:r>
          </a:p>
          <a:p>
            <a:r>
              <a:rPr lang="en-US" sz="3200" dirty="0" smtClean="0">
                <a:latin typeface="+mj-lt"/>
              </a:rPr>
              <a:t>‘hair’ usually bright scarlet or orange, may be black/white/silver/gold</a:t>
            </a:r>
          </a:p>
          <a:p>
            <a:r>
              <a:rPr lang="en-US" sz="3200" dirty="0" smtClean="0">
                <a:latin typeface="+mj-lt"/>
              </a:rPr>
              <a:t>Do not have ‘elbow’ antennae and no ‘hump’ on the waist</a:t>
            </a:r>
          </a:p>
          <a:p>
            <a:r>
              <a:rPr lang="en-US" sz="3200" dirty="0" smtClean="0">
                <a:latin typeface="+mj-lt"/>
              </a:rPr>
              <a:t>Tough exoskeleton</a:t>
            </a:r>
            <a:endParaRPr lang="en-US" sz="3200" dirty="0" smtClean="0">
              <a:latin typeface="+mj-lt"/>
            </a:endParaRPr>
          </a:p>
          <a:p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810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Image result for mutillidae pronot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72387" y="-976313"/>
            <a:ext cx="370522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Mutillidae</a:t>
            </a:r>
            <a:r>
              <a:rPr lang="en-US" dirty="0"/>
              <a:t>: velvet ants </a:t>
            </a:r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" t="19494" r="3465" b="12202"/>
          <a:stretch/>
        </p:blipFill>
        <p:spPr bwMode="auto">
          <a:xfrm>
            <a:off x="6177585" y="2773363"/>
            <a:ext cx="6210357" cy="458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7" r="16997" b="4464"/>
          <a:stretch/>
        </p:blipFill>
        <p:spPr bwMode="auto">
          <a:xfrm>
            <a:off x="1" y="2321495"/>
            <a:ext cx="6313714" cy="514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46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Ichneumonidae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>
                <a:latin typeface="+mj-lt"/>
              </a:rPr>
              <a:t>Slender; vary in size and color</a:t>
            </a:r>
          </a:p>
          <a:p>
            <a:r>
              <a:rPr lang="en-US" sz="3000" dirty="0" smtClean="0">
                <a:latin typeface="+mj-lt"/>
              </a:rPr>
              <a:t>Antennae </a:t>
            </a:r>
            <a:r>
              <a:rPr lang="en-US" sz="3000" dirty="0">
                <a:latin typeface="+mj-lt"/>
              </a:rPr>
              <a:t>with </a:t>
            </a:r>
            <a:r>
              <a:rPr lang="en-US" sz="3000" dirty="0" smtClean="0">
                <a:latin typeface="+mj-lt"/>
              </a:rPr>
              <a:t>≥16 segments </a:t>
            </a:r>
            <a:r>
              <a:rPr lang="en-US" sz="3000" dirty="0">
                <a:latin typeface="+mj-lt"/>
              </a:rPr>
              <a:t>and usually at least half as long as body</a:t>
            </a:r>
            <a:r>
              <a:rPr lang="en-US" sz="3000" dirty="0" smtClean="0">
                <a:latin typeface="+mj-lt"/>
              </a:rPr>
              <a:t>.</a:t>
            </a:r>
            <a:endParaRPr lang="en-US" sz="3000" dirty="0">
              <a:latin typeface="+mj-lt"/>
            </a:endParaRPr>
          </a:p>
          <a:p>
            <a:r>
              <a:rPr lang="en-US" sz="3000" dirty="0" smtClean="0">
                <a:latin typeface="+mj-lt"/>
              </a:rPr>
              <a:t>Many are </a:t>
            </a:r>
            <a:r>
              <a:rPr lang="en-US" sz="3000" dirty="0">
                <a:latin typeface="+mj-lt"/>
              </a:rPr>
              <a:t>uniformly colored, from yellowish to </a:t>
            </a:r>
            <a:r>
              <a:rPr lang="en-US" sz="3000" dirty="0" smtClean="0">
                <a:latin typeface="+mj-lt"/>
              </a:rPr>
              <a:t>black; others brightly </a:t>
            </a:r>
            <a:r>
              <a:rPr lang="en-US" sz="3000" dirty="0">
                <a:latin typeface="+mj-lt"/>
              </a:rPr>
              <a:t>patterned with black and brown or black and </a:t>
            </a:r>
            <a:r>
              <a:rPr lang="en-US" sz="3000" dirty="0" smtClean="0">
                <a:latin typeface="+mj-lt"/>
              </a:rPr>
              <a:t>yellow</a:t>
            </a:r>
          </a:p>
          <a:p>
            <a:r>
              <a:rPr lang="en-US" sz="3000" dirty="0" smtClean="0">
                <a:latin typeface="+mj-lt"/>
              </a:rPr>
              <a:t>Many have </a:t>
            </a:r>
            <a:r>
              <a:rPr lang="en-US" sz="3000" dirty="0">
                <a:latin typeface="+mj-lt"/>
              </a:rPr>
              <a:t>middle segments of antennae yellowish or whitish</a:t>
            </a:r>
            <a:r>
              <a:rPr lang="en-US" sz="3000" dirty="0" smtClean="0">
                <a:latin typeface="+mj-lt"/>
              </a:rPr>
              <a:t>.</a:t>
            </a:r>
            <a:endParaRPr lang="en-US" sz="3000" dirty="0">
              <a:latin typeface="+mj-lt"/>
            </a:endParaRPr>
          </a:p>
          <a:p>
            <a:r>
              <a:rPr lang="en-US" sz="3000" dirty="0" smtClean="0">
                <a:latin typeface="+mj-lt"/>
              </a:rPr>
              <a:t>Many  </a:t>
            </a:r>
            <a:r>
              <a:rPr lang="en-US" sz="3000" dirty="0">
                <a:latin typeface="+mj-lt"/>
              </a:rPr>
              <a:t>have long ovipositors, often longer than the </a:t>
            </a:r>
            <a:r>
              <a:rPr lang="en-US" sz="3000" dirty="0" smtClean="0">
                <a:latin typeface="+mj-lt"/>
              </a:rPr>
              <a:t>body.</a:t>
            </a:r>
          </a:p>
          <a:p>
            <a:r>
              <a:rPr lang="en-US" sz="3000" dirty="0" smtClean="0">
                <a:latin typeface="+mj-lt"/>
              </a:rPr>
              <a:t>Slender</a:t>
            </a:r>
            <a:r>
              <a:rPr lang="en-US" sz="3000" dirty="0">
                <a:latin typeface="+mj-lt"/>
              </a:rPr>
              <a:t>, </a:t>
            </a:r>
            <a:r>
              <a:rPr lang="en-US" sz="3000" dirty="0" err="1">
                <a:latin typeface="+mj-lt"/>
              </a:rPr>
              <a:t>wasplike</a:t>
            </a:r>
            <a:r>
              <a:rPr lang="en-US" sz="3000" dirty="0">
                <a:latin typeface="+mj-lt"/>
              </a:rPr>
              <a:t>. Two recurrent </a:t>
            </a:r>
            <a:r>
              <a:rPr lang="en-US" sz="3000" dirty="0" smtClean="0">
                <a:latin typeface="+mj-lt"/>
              </a:rPr>
              <a:t>veins</a:t>
            </a:r>
          </a:p>
          <a:p>
            <a:r>
              <a:rPr lang="en-US" sz="3000" dirty="0" smtClean="0">
                <a:latin typeface="+mj-lt"/>
              </a:rPr>
              <a:t>Forewing venation form </a:t>
            </a:r>
            <a:r>
              <a:rPr lang="en-US" sz="3000" dirty="0">
                <a:latin typeface="+mj-lt"/>
              </a:rPr>
              <a:t>"horse head" </a:t>
            </a:r>
            <a:r>
              <a:rPr lang="en-US" sz="3000" dirty="0" smtClean="0">
                <a:latin typeface="+mj-lt"/>
              </a:rPr>
              <a:t>shape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79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8264">
            <a:off x="4411889" y="-576942"/>
            <a:ext cx="7829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Ichneumonidae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rot="13613850">
            <a:off x="3302177" y="2992508"/>
            <a:ext cx="190791" cy="76746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9857620">
            <a:off x="6928095" y="1137633"/>
            <a:ext cx="152187" cy="720111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27258" y="561185"/>
            <a:ext cx="2553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“Horse head”</a:t>
            </a:r>
            <a:endParaRPr lang="en-US" sz="32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486" y="3728157"/>
            <a:ext cx="3527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Antennae at least ½ body length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69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ichneumonid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 rot="19857620">
            <a:off x="1681180" y="2269747"/>
            <a:ext cx="152187" cy="720111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086" y="1693299"/>
            <a:ext cx="555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Light middle antennae segment</a:t>
            </a:r>
            <a:endParaRPr lang="en-US" sz="3200" dirty="0">
              <a:latin typeface="+mj-lt"/>
            </a:endParaRPr>
          </a:p>
        </p:txBody>
      </p:sp>
      <p:sp>
        <p:nvSpPr>
          <p:cNvPr id="7" name="Down Arrow 6"/>
          <p:cNvSpPr/>
          <p:nvPr/>
        </p:nvSpPr>
        <p:spPr>
          <a:xfrm rot="19857620">
            <a:off x="10838978" y="756633"/>
            <a:ext cx="152187" cy="720111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638141" y="180185"/>
            <a:ext cx="2553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Ovipositor 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5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Wasps: 9 common families in Kenya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08560" y="1690688"/>
          <a:ext cx="7784458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92229">
                  <a:extLst>
                    <a:ext uri="{9D8B030D-6E8A-4147-A177-3AD203B41FA5}">
                      <a16:colId xmlns:a16="http://schemas.microsoft.com/office/drawing/2014/main" val="2843533283"/>
                    </a:ext>
                  </a:extLst>
                </a:gridCol>
                <a:gridCol w="3892229">
                  <a:extLst>
                    <a:ext uri="{9D8B030D-6E8A-4147-A177-3AD203B41FA5}">
                      <a16:colId xmlns:a16="http://schemas.microsoft.com/office/drawing/2014/main" val="4087190580"/>
                    </a:ext>
                  </a:extLst>
                </a:gridCol>
              </a:tblGrid>
              <a:tr h="328533"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+mj-lt"/>
                        </a:rPr>
                        <a:t>Siricidae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</a:rPr>
                        <a:t>She</a:t>
                      </a:r>
                      <a:endParaRPr lang="en-US" sz="3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2086593"/>
                  </a:ext>
                </a:extLst>
              </a:tr>
              <a:tr h="328533"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+mj-lt"/>
                        </a:rPr>
                        <a:t>Vespidae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</a:rPr>
                        <a:t>Very</a:t>
                      </a:r>
                      <a:endParaRPr lang="en-US" sz="3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7930620"/>
                  </a:ext>
                </a:extLst>
              </a:tr>
              <a:tr h="328533"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+mj-lt"/>
                        </a:rPr>
                        <a:t>Sphecidae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</a:rPr>
                        <a:t>Sophisticatedly</a:t>
                      </a:r>
                      <a:endParaRPr lang="en-US" sz="3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6807229"/>
                  </a:ext>
                </a:extLst>
              </a:tr>
              <a:tr h="328533"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+mj-lt"/>
                        </a:rPr>
                        <a:t>Crabronidae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</a:rPr>
                        <a:t>Carries</a:t>
                      </a:r>
                      <a:endParaRPr lang="en-US" sz="3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6760144"/>
                  </a:ext>
                </a:extLst>
              </a:tr>
              <a:tr h="328533"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+mj-lt"/>
                        </a:rPr>
                        <a:t>Ampulicidae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</a:rPr>
                        <a:t>A</a:t>
                      </a:r>
                      <a:endParaRPr lang="en-US" sz="3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8239844"/>
                  </a:ext>
                </a:extLst>
              </a:tr>
              <a:tr h="328533"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+mj-lt"/>
                        </a:rPr>
                        <a:t>Pompilidae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</a:rPr>
                        <a:t>Purple</a:t>
                      </a:r>
                      <a:endParaRPr lang="en-US" sz="3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9894134"/>
                  </a:ext>
                </a:extLst>
              </a:tr>
              <a:tr h="328533"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+mj-lt"/>
                        </a:rPr>
                        <a:t>Mutillidae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</a:rPr>
                        <a:t>Megaphone</a:t>
                      </a:r>
                      <a:endParaRPr lang="en-US" sz="3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7279158"/>
                  </a:ext>
                </a:extLst>
              </a:tr>
              <a:tr h="328533"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+mj-lt"/>
                        </a:rPr>
                        <a:t>Ichneumonidae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</a:rPr>
                        <a:t>In</a:t>
                      </a:r>
                      <a:endParaRPr lang="en-US" sz="3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8680677"/>
                  </a:ext>
                </a:extLst>
              </a:tr>
              <a:tr h="328533"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+mj-lt"/>
                        </a:rPr>
                        <a:t>Braconidae</a:t>
                      </a:r>
                      <a:endParaRPr lang="en-US" sz="30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</a:rPr>
                        <a:t>Business </a:t>
                      </a:r>
                      <a:endParaRPr lang="en-US" sz="3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8248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23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Braconidae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Antennae ≥ 16 segments</a:t>
            </a:r>
          </a:p>
          <a:p>
            <a:r>
              <a:rPr lang="en-US" sz="3200" dirty="0">
                <a:latin typeface="+mj-lt"/>
              </a:rPr>
              <a:t>Hind trochanters 2-segmented</a:t>
            </a:r>
          </a:p>
          <a:p>
            <a:r>
              <a:rPr lang="en-US" sz="3200" dirty="0">
                <a:latin typeface="+mj-lt"/>
              </a:rPr>
              <a:t>Female ovipositor length varies widely, from very long to short</a:t>
            </a:r>
          </a:p>
          <a:p>
            <a:r>
              <a:rPr lang="en-US" sz="3200" dirty="0">
                <a:latin typeface="+mj-lt"/>
              </a:rPr>
              <a:t>Often black-brown (sometimes with reddish markings), though some species exhibit striking coloration and patterns</a:t>
            </a:r>
          </a:p>
          <a:p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60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Braconidae</a:t>
            </a:r>
            <a:endParaRPr lang="en-US" dirty="0"/>
          </a:p>
        </p:txBody>
      </p:sp>
      <p:pic>
        <p:nvPicPr>
          <p:cNvPr id="5130" name="Picture 10" descr="Image result for braconida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5" b="19691"/>
          <a:stretch/>
        </p:blipFill>
        <p:spPr bwMode="auto">
          <a:xfrm>
            <a:off x="-2495" y="1648732"/>
            <a:ext cx="9119054" cy="520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braconidae trochan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2"/>
          <a:stretch/>
        </p:blipFill>
        <p:spPr bwMode="auto">
          <a:xfrm>
            <a:off x="7696200" y="-244102"/>
            <a:ext cx="5602515" cy="449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own Arrow 8"/>
          <p:cNvSpPr/>
          <p:nvPr/>
        </p:nvSpPr>
        <p:spPr>
          <a:xfrm rot="3094266" flipH="1">
            <a:off x="3272463" y="2128368"/>
            <a:ext cx="214330" cy="1350203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32" name="Picture 12" descr="Image result for trochanter ins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559" y="3673758"/>
            <a:ext cx="3075441" cy="318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58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Tonight, we need to try the (UV) </a:t>
            </a:r>
            <a:r>
              <a:rPr lang="en-US" dirty="0" err="1" smtClean="0"/>
              <a:t>light+pan</a:t>
            </a:r>
            <a:r>
              <a:rPr lang="en-US" dirty="0" smtClean="0"/>
              <a:t> traps!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94789" y="1889765"/>
            <a:ext cx="11402421" cy="4428490"/>
            <a:chOff x="408123" y="2151018"/>
            <a:chExt cx="11402421" cy="4428490"/>
          </a:xfrm>
        </p:grpSpPr>
        <p:pic>
          <p:nvPicPr>
            <p:cNvPr id="1026" name="Picture 2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123" y="2151018"/>
              <a:ext cx="5550261" cy="4428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0283" y="2151018"/>
              <a:ext cx="5550261" cy="44284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584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58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#1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Set up experiments to test if NTOs can assess contents of ATSBs: malaise + rearing chamber/cage with ATSB?</a:t>
            </a:r>
          </a:p>
        </p:txBody>
      </p:sp>
    </p:spTree>
    <p:extLst>
      <p:ext uri="{BB962C8B-B14F-4D97-AF65-F5344CB8AC3E}">
        <p14:creationId xmlns:p14="http://schemas.microsoft.com/office/powerpoint/2010/main" val="2965705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+mj-lt"/>
              </a:rPr>
              <a:t>Sort samples collected from recently completed field collections into </a:t>
            </a:r>
            <a:r>
              <a:rPr lang="en-US" sz="3200" dirty="0" smtClean="0">
                <a:latin typeface="+mj-lt"/>
              </a:rPr>
              <a:t>insect orders</a:t>
            </a:r>
            <a:endParaRPr lang="en-US" sz="3200" dirty="0">
              <a:latin typeface="+mj-lt"/>
            </a:endParaRPr>
          </a:p>
          <a:p>
            <a:pPr lvl="1"/>
            <a:r>
              <a:rPr lang="en-US" sz="3200" dirty="0">
                <a:latin typeface="+mj-lt"/>
              </a:rPr>
              <a:t>For each collection method, calculate the relative abundance of each identified insect order – group results by location</a:t>
            </a:r>
          </a:p>
          <a:p>
            <a:pPr lvl="1"/>
            <a:r>
              <a:rPr lang="en-US" sz="3200" dirty="0">
                <a:latin typeface="+mj-lt"/>
              </a:rPr>
              <a:t>If you’re feeling </a:t>
            </a:r>
            <a:r>
              <a:rPr lang="en-US" sz="3200" dirty="0" smtClean="0">
                <a:latin typeface="+mj-lt"/>
              </a:rPr>
              <a:t>ambitious, </a:t>
            </a:r>
            <a:r>
              <a:rPr lang="en-US" sz="3200" dirty="0">
                <a:latin typeface="+mj-lt"/>
              </a:rPr>
              <a:t>perform statistical analysis to determine </a:t>
            </a:r>
            <a:r>
              <a:rPr lang="en-US" sz="3200" dirty="0" smtClean="0">
                <a:latin typeface="+mj-lt"/>
              </a:rPr>
              <a:t>any differences in R/A of insect orders between methods and locations </a:t>
            </a:r>
            <a:endParaRPr lang="en-US" sz="3200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5886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Siricidae</a:t>
            </a:r>
            <a:r>
              <a:rPr lang="en-US" dirty="0" smtClean="0"/>
              <a:t>: horntails</a:t>
            </a:r>
            <a:r>
              <a:rPr lang="en-US" dirty="0"/>
              <a:t> </a:t>
            </a:r>
            <a:r>
              <a:rPr lang="en-US" dirty="0" smtClean="0"/>
              <a:t>or wood wasp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Strong, </a:t>
            </a:r>
            <a:r>
              <a:rPr lang="en-US" sz="3200" dirty="0">
                <a:latin typeface="+mj-lt"/>
              </a:rPr>
              <a:t>projecting spike on last </a:t>
            </a:r>
            <a:r>
              <a:rPr lang="en-US" sz="3200" dirty="0" err="1">
                <a:latin typeface="+mj-lt"/>
              </a:rPr>
              <a:t>tergite</a:t>
            </a:r>
            <a:r>
              <a:rPr lang="en-US" sz="3200" dirty="0">
                <a:latin typeface="+mj-lt"/>
              </a:rPr>
              <a:t> of abdomen, hence its name</a:t>
            </a:r>
          </a:p>
          <a:p>
            <a:r>
              <a:rPr lang="en-US" sz="3200" dirty="0">
                <a:latin typeface="+mj-lt"/>
              </a:rPr>
              <a:t>Long posteriorly projecting ovipositor </a:t>
            </a:r>
          </a:p>
          <a:p>
            <a:r>
              <a:rPr lang="en-US" sz="3200" dirty="0">
                <a:latin typeface="+mj-lt"/>
              </a:rPr>
              <a:t>Typically brown/blue/black with yellow parts</a:t>
            </a:r>
          </a:p>
          <a:p>
            <a:r>
              <a:rPr lang="en-US" sz="3200" dirty="0">
                <a:latin typeface="+mj-lt"/>
              </a:rPr>
              <a:t>Can be up to 5cm </a:t>
            </a:r>
            <a:r>
              <a:rPr lang="en-US" sz="3200" dirty="0" smtClean="0">
                <a:latin typeface="+mj-lt"/>
              </a:rPr>
              <a:t>long</a:t>
            </a:r>
          </a:p>
          <a:p>
            <a:pPr marL="0" indent="0">
              <a:buNone/>
            </a:pPr>
            <a:endParaRPr lang="en-US" sz="3200" dirty="0">
              <a:latin typeface="+mj-lt"/>
            </a:endParaRPr>
          </a:p>
          <a:p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471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Siricidae</a:t>
            </a:r>
            <a:r>
              <a:rPr lang="en-US" dirty="0"/>
              <a:t>: horntails or wood wasp</a:t>
            </a:r>
          </a:p>
        </p:txBody>
      </p:sp>
      <p:pic>
        <p:nvPicPr>
          <p:cNvPr id="3074" name="Picture 2" descr="Related imag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5"/>
          <a:stretch/>
        </p:blipFill>
        <p:spPr bwMode="auto">
          <a:xfrm>
            <a:off x="1332411" y="1446783"/>
            <a:ext cx="9431383" cy="531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 rot="2791996">
            <a:off x="9876898" y="3844045"/>
            <a:ext cx="222370" cy="966914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2903778">
            <a:off x="9226939" y="5499085"/>
            <a:ext cx="229883" cy="820129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66293" y="3306692"/>
            <a:ext cx="797501" cy="584775"/>
          </a:xfrm>
          <a:prstGeom prst="rect">
            <a:avLst/>
          </a:prstGeom>
          <a:solidFill>
            <a:srgbClr val="FFCC5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tail</a:t>
            </a:r>
            <a:endParaRPr lang="en-US" sz="3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4227" y="6273225"/>
            <a:ext cx="1899614" cy="584775"/>
          </a:xfrm>
          <a:prstGeom prst="rect">
            <a:avLst/>
          </a:prstGeom>
          <a:solidFill>
            <a:srgbClr val="FFCC5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ovipositor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824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Vespidae</a:t>
            </a:r>
            <a:r>
              <a:rPr lang="en-US" dirty="0" smtClean="0"/>
              <a:t>: yellow jackets, hornets, paper wasps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At rest, fore wings fold in half longitudinally </a:t>
            </a:r>
          </a:p>
          <a:p>
            <a:r>
              <a:rPr lang="en-US" sz="3200" dirty="0">
                <a:latin typeface="+mj-lt"/>
              </a:rPr>
              <a:t>First discoidal cell of forewing greater than half the wing length</a:t>
            </a:r>
          </a:p>
          <a:p>
            <a:r>
              <a:rPr lang="en-US" sz="3200" dirty="0">
                <a:latin typeface="+mj-lt"/>
              </a:rPr>
              <a:t>Inner margin of eye usually notched</a:t>
            </a:r>
          </a:p>
          <a:p>
            <a:r>
              <a:rPr lang="en-US" sz="3200" dirty="0" err="1">
                <a:latin typeface="+mj-lt"/>
              </a:rPr>
              <a:t>Pronotum</a:t>
            </a:r>
            <a:r>
              <a:rPr lang="en-US" sz="3200" dirty="0">
                <a:latin typeface="+mj-lt"/>
              </a:rPr>
              <a:t> extend back to the </a:t>
            </a:r>
            <a:r>
              <a:rPr lang="en-US" sz="3200" dirty="0" err="1" smtClean="0">
                <a:latin typeface="+mj-lt"/>
              </a:rPr>
              <a:t>tegulae</a:t>
            </a:r>
            <a:r>
              <a:rPr lang="en-US" sz="3200" dirty="0" smtClean="0">
                <a:latin typeface="+mj-lt"/>
              </a:rPr>
              <a:t>, appearing V-shaped </a:t>
            </a:r>
            <a:r>
              <a:rPr lang="en-US" sz="3200" dirty="0">
                <a:latin typeface="+mj-lt"/>
              </a:rPr>
              <a:t>in lateral view and horseshoe-shaped from above</a:t>
            </a:r>
          </a:p>
          <a:p>
            <a:endParaRPr lang="en-US" sz="3200" dirty="0" smtClean="0">
              <a:latin typeface="+mj-lt"/>
            </a:endParaRPr>
          </a:p>
          <a:p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335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Vespidae</a:t>
            </a:r>
            <a:endParaRPr lang="en-US" dirty="0"/>
          </a:p>
        </p:txBody>
      </p:sp>
      <p:pic>
        <p:nvPicPr>
          <p:cNvPr id="4098" name="Picture 2" descr="Image result for vespidae 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76" y="649358"/>
            <a:ext cx="5468983" cy="27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vespidae ey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202" y="3350422"/>
            <a:ext cx="5258798" cy="350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5" t="6607" r="18992" b="5988"/>
          <a:stretch/>
        </p:blipFill>
        <p:spPr bwMode="auto">
          <a:xfrm>
            <a:off x="42546" y="1371600"/>
            <a:ext cx="599149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53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Vespidae</a:t>
            </a:r>
            <a:r>
              <a:rPr lang="en-US" dirty="0" smtClean="0"/>
              <a:t>: V (lateral) or horseshoe (dorsal)-shaped </a:t>
            </a:r>
            <a:r>
              <a:rPr lang="en-US" dirty="0" err="1" smtClean="0"/>
              <a:t>pronotum</a:t>
            </a:r>
            <a:r>
              <a:rPr lang="en-US" dirty="0" smtClean="0"/>
              <a:t> extend to </a:t>
            </a:r>
            <a:r>
              <a:rPr lang="en-US" dirty="0" err="1" smtClean="0"/>
              <a:t>tegulae</a:t>
            </a:r>
            <a:endParaRPr lang="en-US" dirty="0"/>
          </a:p>
        </p:txBody>
      </p:sp>
      <p:pic>
        <p:nvPicPr>
          <p:cNvPr id="5124" name="Picture 4" descr="Image result for vespidae pronot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6662"/>
            <a:ext cx="65444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79531" y="1690688"/>
            <a:ext cx="3807873" cy="212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vespidae pronotum from the sid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" t="27081" r="37416" b="27205"/>
          <a:stretch/>
        </p:blipFill>
        <p:spPr bwMode="auto">
          <a:xfrm>
            <a:off x="5056416" y="2601686"/>
            <a:ext cx="7135584" cy="425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09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Sphecidae</a:t>
            </a:r>
            <a:r>
              <a:rPr lang="en-US" dirty="0" smtClean="0"/>
              <a:t>: thread-</a:t>
            </a:r>
            <a:r>
              <a:rPr lang="en-US" dirty="0" err="1" smtClean="0"/>
              <a:t>waisted</a:t>
            </a:r>
            <a:r>
              <a:rPr lang="en-US" dirty="0" smtClean="0"/>
              <a:t> wasps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Abdomen long and </a:t>
            </a:r>
            <a:r>
              <a:rPr lang="en-US" sz="3200" dirty="0" smtClean="0">
                <a:latin typeface="+mj-lt"/>
              </a:rPr>
              <a:t>stalked, </a:t>
            </a:r>
            <a:r>
              <a:rPr lang="en-US" sz="3200" dirty="0">
                <a:latin typeface="+mj-lt"/>
              </a:rPr>
              <a:t>giving the body a "thread-</a:t>
            </a:r>
            <a:r>
              <a:rPr lang="en-US" sz="3200" dirty="0" err="1">
                <a:latin typeface="+mj-lt"/>
              </a:rPr>
              <a:t>waisted</a:t>
            </a:r>
            <a:r>
              <a:rPr lang="en-US" sz="3200" dirty="0">
                <a:latin typeface="+mj-lt"/>
              </a:rPr>
              <a:t>" </a:t>
            </a:r>
            <a:r>
              <a:rPr lang="en-US" sz="3200" dirty="0" smtClean="0">
                <a:latin typeface="+mj-lt"/>
              </a:rPr>
              <a:t>appearance</a:t>
            </a:r>
          </a:p>
          <a:p>
            <a:r>
              <a:rPr lang="en-US" sz="3200" dirty="0" smtClean="0">
                <a:latin typeface="+mj-lt"/>
              </a:rPr>
              <a:t>Middle tibiae </a:t>
            </a:r>
            <a:r>
              <a:rPr lang="en-US" sz="3200" dirty="0">
                <a:latin typeface="+mj-lt"/>
              </a:rPr>
              <a:t>with two apical </a:t>
            </a:r>
            <a:r>
              <a:rPr lang="en-US" sz="3200" dirty="0" smtClean="0">
                <a:latin typeface="+mj-lt"/>
              </a:rPr>
              <a:t>spurs</a:t>
            </a:r>
          </a:p>
          <a:p>
            <a:r>
              <a:rPr lang="en-US" sz="3200" dirty="0" smtClean="0">
                <a:latin typeface="+mj-lt"/>
              </a:rPr>
              <a:t>Black </a:t>
            </a:r>
            <a:r>
              <a:rPr lang="en-US" sz="3200" dirty="0">
                <a:latin typeface="+mj-lt"/>
              </a:rPr>
              <a:t>(sometimes tinged with metallic blue or green), black and red, yellow and black, or white and </a:t>
            </a:r>
            <a:r>
              <a:rPr lang="en-US" sz="3200" dirty="0" smtClean="0">
                <a:latin typeface="+mj-lt"/>
              </a:rPr>
              <a:t>black</a:t>
            </a:r>
          </a:p>
          <a:p>
            <a:r>
              <a:rPr lang="en-US" sz="3200" dirty="0" smtClean="0">
                <a:latin typeface="+mj-lt"/>
              </a:rPr>
              <a:t>10-30mm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215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Sphecidae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3413516"/>
            <a:ext cx="8111906" cy="3657600"/>
            <a:chOff x="0" y="3200401"/>
            <a:chExt cx="8111906" cy="3657600"/>
          </a:xfrm>
        </p:grpSpPr>
        <p:pic>
          <p:nvPicPr>
            <p:cNvPr id="6146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2" t="15992" r="2327" b="14333"/>
            <a:stretch/>
          </p:blipFill>
          <p:spPr bwMode="auto">
            <a:xfrm>
              <a:off x="0" y="3200401"/>
              <a:ext cx="8111906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5638800" y="5410199"/>
              <a:ext cx="783772" cy="707571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50" name="Picture 6" descr="Image result for sphecid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906" y="2602531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294661" y="0"/>
            <a:ext cx="5808662" cy="3467428"/>
            <a:chOff x="5294661" y="0"/>
            <a:chExt cx="5808662" cy="3467428"/>
          </a:xfrm>
        </p:grpSpPr>
        <p:pic>
          <p:nvPicPr>
            <p:cNvPr id="6152" name="Picture 8" descr="Related imag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3" r="13688" b="10631"/>
            <a:stretch/>
          </p:blipFill>
          <p:spPr bwMode="auto">
            <a:xfrm>
              <a:off x="5294661" y="0"/>
              <a:ext cx="5808662" cy="3467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9231085" y="2061059"/>
              <a:ext cx="783772" cy="707571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34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485</Words>
  <Application>Microsoft Office PowerPoint</Application>
  <PresentationFormat>Widescreen</PresentationFormat>
  <Paragraphs>92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Wasps!</vt:lpstr>
      <vt:lpstr>Wasps: 9 common families in Kenya</vt:lpstr>
      <vt:lpstr>Siricidae: horntails or wood wasp</vt:lpstr>
      <vt:lpstr>Siricidae: horntails or wood wasp</vt:lpstr>
      <vt:lpstr>Vespidae: yellow jackets, hornets, paper wasps etc</vt:lpstr>
      <vt:lpstr>Vespidae</vt:lpstr>
      <vt:lpstr>Vespidae: V (lateral) or horseshoe (dorsal)-shaped pronotum extend to tegulae</vt:lpstr>
      <vt:lpstr>Sphecidae: thread-waisted wasps </vt:lpstr>
      <vt:lpstr>Sphecidae</vt:lpstr>
      <vt:lpstr>Crabronidae: recently separated from sphecidae</vt:lpstr>
      <vt:lpstr>Ampulicidae: cockroach wasps</vt:lpstr>
      <vt:lpstr>Ampulicidae</vt:lpstr>
      <vt:lpstr>Pompilidae: spider wasps </vt:lpstr>
      <vt:lpstr>Pompilidae</vt:lpstr>
      <vt:lpstr>Mutillidae: velvet ants </vt:lpstr>
      <vt:lpstr>Mutillidae: velvet ants </vt:lpstr>
      <vt:lpstr>Ichneumonidae </vt:lpstr>
      <vt:lpstr>Ichneumonidae</vt:lpstr>
      <vt:lpstr>PowerPoint Presentation</vt:lpstr>
      <vt:lpstr>Braconidae </vt:lpstr>
      <vt:lpstr>Braconidae</vt:lpstr>
      <vt:lpstr>Tonight, we need to try the (UV) light+pan traps!</vt:lpstr>
      <vt:lpstr>Friday!</vt:lpstr>
      <vt:lpstr>Plan #1 </vt:lpstr>
      <vt:lpstr>Plan #2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Wasps!</dc:title>
  <dc:creator>Dada, Nsa (CDC/CGH/DPDM)</dc:creator>
  <cp:lastModifiedBy>Dada, Nsa (CDC/CGH/DPDM)</cp:lastModifiedBy>
  <cp:revision>31</cp:revision>
  <dcterms:created xsi:type="dcterms:W3CDTF">2018-05-22T11:25:47Z</dcterms:created>
  <dcterms:modified xsi:type="dcterms:W3CDTF">2018-05-23T23:01:23Z</dcterms:modified>
</cp:coreProperties>
</file>