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7" r:id="rId10"/>
    <p:sldId id="278" r:id="rId11"/>
    <p:sldId id="256" r:id="rId12"/>
    <p:sldId id="261" r:id="rId13"/>
    <p:sldId id="279" r:id="rId14"/>
    <p:sldId id="281" r:id="rId15"/>
    <p:sldId id="270" r:id="rId16"/>
    <p:sldId id="280" r:id="rId17"/>
    <p:sldId id="276" r:id="rId18"/>
    <p:sldId id="272" r:id="rId19"/>
    <p:sldId id="273" r:id="rId20"/>
    <p:sldId id="284" r:id="rId21"/>
    <p:sldId id="283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5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049" autoAdjust="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5F34E-3A09-46D4-8ED5-5562E3308A95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A07E7-4885-4421-AC5A-53CEEED43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93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Fall into these</a:t>
            </a:r>
            <a:r>
              <a:rPr lang="en-US" baseline="0" dirty="0" smtClean="0"/>
              <a:t> four broad categories with modifications within each category to suit specific feeding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07E7-4885-4421-AC5A-53CEEED433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89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insect leg is generally divided</a:t>
            </a:r>
            <a:r>
              <a:rPr lang="en-US" baseline="0" dirty="0" smtClean="0"/>
              <a:t> into five sections….</a:t>
            </a:r>
          </a:p>
          <a:p>
            <a:r>
              <a:rPr lang="en-US" baseline="0" dirty="0" smtClean="0"/>
              <a:t>With the tarsus comprising different numbers of segments depending on taxon, that terminate in claws</a:t>
            </a:r>
          </a:p>
          <a:p>
            <a:r>
              <a:rPr lang="en-US" baseline="0" dirty="0" smtClean="0"/>
              <a:t>Each segment in the tarsus is called a </a:t>
            </a:r>
            <a:r>
              <a:rPr lang="en-US" baseline="0" dirty="0" err="1" smtClean="0"/>
              <a:t>tarsomere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07E7-4885-4421-AC5A-53CEEED433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88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Recall</a:t>
            </a:r>
            <a:r>
              <a:rPr lang="en-US" baseline="0" dirty="0" smtClean="0"/>
              <a:t> that insect bodies are divided into 3 sections: the head thorax and abdomen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</a:t>
            </a:r>
            <a:r>
              <a:rPr lang="en-US" baseline="0" dirty="0" err="1" smtClean="0"/>
              <a:t>apocrita</a:t>
            </a:r>
            <a:r>
              <a:rPr lang="en-US" baseline="0" dirty="0" smtClean="0"/>
              <a:t>, the narrow waist is formed between the first and second abdominal segments, with the first abdominal segment fused to the thorax to form the </a:t>
            </a:r>
            <a:r>
              <a:rPr lang="en-US" baseline="0" dirty="0" err="1" smtClean="0"/>
              <a:t>mesosoma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 remaining part of the abdomen below the narrow waist is called the metasoma or </a:t>
            </a:r>
            <a:r>
              <a:rPr lang="en-US" baseline="0" dirty="0" err="1" smtClean="0"/>
              <a:t>gaster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Thus, in </a:t>
            </a:r>
            <a:r>
              <a:rPr lang="en-US" baseline="0" dirty="0" err="1" smtClean="0"/>
              <a:t>apocrita</a:t>
            </a:r>
            <a:r>
              <a:rPr lang="en-US" baseline="0" dirty="0" smtClean="0"/>
              <a:t> the body parts are referred to as the head, </a:t>
            </a:r>
            <a:r>
              <a:rPr lang="en-US" baseline="0" dirty="0" err="1" smtClean="0"/>
              <a:t>mesosoma</a:t>
            </a:r>
            <a:r>
              <a:rPr lang="en-US" baseline="0" dirty="0" smtClean="0"/>
              <a:t> and metasoma or </a:t>
            </a:r>
            <a:r>
              <a:rPr lang="en-US" baseline="0" dirty="0" err="1" smtClean="0"/>
              <a:t>gaster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07E7-4885-4421-AC5A-53CEEED433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81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Apocrita</a:t>
            </a:r>
            <a:r>
              <a:rPr lang="en-US" baseline="0" dirty="0" smtClean="0"/>
              <a:t> historically split into two groups: the stingers (</a:t>
            </a:r>
            <a:r>
              <a:rPr lang="en-US" baseline="0" dirty="0" err="1" smtClean="0"/>
              <a:t>aculeata</a:t>
            </a:r>
            <a:r>
              <a:rPr lang="en-US" baseline="0" dirty="0" smtClean="0"/>
              <a:t>) with ovipositors modified into a stinger</a:t>
            </a:r>
          </a:p>
          <a:p>
            <a:r>
              <a:rPr lang="en-US" baseline="0" dirty="0" smtClean="0"/>
              <a:t>Not all sting though, the ovipositor in non-stingers are modified to serve other purposes or not present at all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other group comprise all other </a:t>
            </a:r>
            <a:r>
              <a:rPr lang="en-US" baseline="0" dirty="0" err="1" smtClean="0"/>
              <a:t>apocritans</a:t>
            </a:r>
            <a:r>
              <a:rPr lang="en-US" baseline="0" dirty="0" smtClean="0"/>
              <a:t> except </a:t>
            </a:r>
            <a:r>
              <a:rPr lang="en-US" baseline="0" dirty="0" err="1" smtClean="0"/>
              <a:t>aculeata</a:t>
            </a:r>
            <a:r>
              <a:rPr lang="en-US" baseline="0" dirty="0" smtClean="0"/>
              <a:t> and is called parasitical as members of this group are mostly parasitic wasps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A07E7-4885-4421-AC5A-53CEEED433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2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6AB5-E1CE-4520-9B96-1E193A843F88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B406-FB8F-43FB-9E16-D0F69761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1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6AB5-E1CE-4520-9B96-1E193A843F88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B406-FB8F-43FB-9E16-D0F69761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7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6AB5-E1CE-4520-9B96-1E193A843F88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B406-FB8F-43FB-9E16-D0F69761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9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6AB5-E1CE-4520-9B96-1E193A843F88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B406-FB8F-43FB-9E16-D0F69761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3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6AB5-E1CE-4520-9B96-1E193A843F88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B406-FB8F-43FB-9E16-D0F69761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4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6AB5-E1CE-4520-9B96-1E193A843F88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B406-FB8F-43FB-9E16-D0F69761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9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6AB5-E1CE-4520-9B96-1E193A843F88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B406-FB8F-43FB-9E16-D0F69761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0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6AB5-E1CE-4520-9B96-1E193A843F88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B406-FB8F-43FB-9E16-D0F69761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3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6AB5-E1CE-4520-9B96-1E193A843F88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B406-FB8F-43FB-9E16-D0F69761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9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6AB5-E1CE-4520-9B96-1E193A843F88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B406-FB8F-43FB-9E16-D0F69761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7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6AB5-E1CE-4520-9B96-1E193A843F88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B406-FB8F-43FB-9E16-D0F69761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5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F6AB5-E1CE-4520-9B96-1E193A843F88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3B406-FB8F-43FB-9E16-D0F69761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1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smtClean="0"/>
              <a:t>…</a:t>
            </a:r>
            <a:r>
              <a:rPr lang="en-US" sz="4000" dirty="0" err="1" smtClean="0"/>
              <a:t>ptera</a:t>
            </a:r>
            <a:r>
              <a:rPr lang="en-US" sz="4000" dirty="0" smtClean="0"/>
              <a:t> (wings)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insect legs 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114" y="1463336"/>
            <a:ext cx="5079772" cy="525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Morphology: insect legs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Hymenoptera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Hymenoptera</a:t>
            </a:r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186744" y="675081"/>
            <a:ext cx="3046820" cy="5264086"/>
            <a:chOff x="9145180" y="675081"/>
            <a:chExt cx="3046820" cy="5264086"/>
          </a:xfrm>
        </p:grpSpPr>
        <p:grpSp>
          <p:nvGrpSpPr>
            <p:cNvPr id="10" name="Group 9"/>
            <p:cNvGrpSpPr/>
            <p:nvPr/>
          </p:nvGrpSpPr>
          <p:grpSpPr>
            <a:xfrm>
              <a:off x="9145180" y="675081"/>
              <a:ext cx="3046820" cy="4971698"/>
              <a:chOff x="9145180" y="675081"/>
              <a:chExt cx="3046820" cy="497169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9198348" y="3069786"/>
                <a:ext cx="2940485" cy="2213502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5180" y="675081"/>
                <a:ext cx="3046820" cy="2031213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9764581" y="5354392"/>
              <a:ext cx="1808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Century Gothic" panose="020B0502020202020204" pitchFamily="34" charset="0"/>
                </a:rPr>
                <a:t>ants</a:t>
              </a:r>
              <a:endParaRPr lang="en-US" sz="3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80082" y="-191297"/>
            <a:ext cx="3456768" cy="3481524"/>
            <a:chOff x="5480082" y="-326380"/>
            <a:chExt cx="3456768" cy="34815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082" y="-326380"/>
              <a:ext cx="3456768" cy="345676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304457" y="2570369"/>
              <a:ext cx="1808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Century Gothic" panose="020B0502020202020204" pitchFamily="34" charset="0"/>
                </a:rPr>
                <a:t>bees</a:t>
              </a:r>
              <a:endParaRPr lang="en-US" sz="3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80082" y="3585975"/>
            <a:ext cx="3980386" cy="3097874"/>
            <a:chOff x="5480082" y="3585975"/>
            <a:chExt cx="3980386" cy="309787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082" y="3585975"/>
              <a:ext cx="3980386" cy="265093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566266" y="6099074"/>
              <a:ext cx="1808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Century Gothic" panose="020B0502020202020204" pitchFamily="34" charset="0"/>
                </a:rPr>
                <a:t>wasps</a:t>
              </a:r>
              <a:endParaRPr lang="en-US" sz="3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56796" y="1555540"/>
            <a:ext cx="3901932" cy="3174818"/>
            <a:chOff x="856796" y="1472412"/>
            <a:chExt cx="3901932" cy="317481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96" y="1472412"/>
              <a:ext cx="3901932" cy="278068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903753" y="4062455"/>
              <a:ext cx="1808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Century Gothic" panose="020B0502020202020204" pitchFamily="34" charset="0"/>
                </a:rPr>
                <a:t>sawflies</a:t>
              </a:r>
              <a:endParaRPr lang="en-US" sz="3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6435" y="5180630"/>
            <a:ext cx="56689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>
                <a:latin typeface="Century Gothic" panose="020B0502020202020204" pitchFamily="34" charset="0"/>
              </a:rPr>
              <a:t>Junction </a:t>
            </a:r>
            <a:r>
              <a:rPr lang="en-US" sz="2200" u="sng" dirty="0" err="1" smtClean="0">
                <a:latin typeface="Century Gothic" panose="020B0502020202020204" pitchFamily="34" charset="0"/>
              </a:rPr>
              <a:t>bw</a:t>
            </a:r>
            <a:r>
              <a:rPr lang="en-US" sz="2200" u="sng" dirty="0" smtClean="0">
                <a:latin typeface="Century Gothic" panose="020B0502020202020204" pitchFamily="34" charset="0"/>
              </a:rPr>
              <a:t> thorax and abdomen:</a:t>
            </a:r>
          </a:p>
          <a:p>
            <a:pPr marL="342900" indent="-342900">
              <a:buFontTx/>
              <a:buChar char="-"/>
            </a:pPr>
            <a:r>
              <a:rPr lang="en-US" sz="2200" dirty="0" err="1" smtClean="0">
                <a:latin typeface="Century Gothic" panose="020B0502020202020204" pitchFamily="34" charset="0"/>
              </a:rPr>
              <a:t>Symphyta</a:t>
            </a:r>
            <a:r>
              <a:rPr lang="en-US" sz="2200" dirty="0" smtClean="0">
                <a:latin typeface="Century Gothic" panose="020B0502020202020204" pitchFamily="34" charset="0"/>
              </a:rPr>
              <a:t> (broad)</a:t>
            </a:r>
          </a:p>
          <a:p>
            <a:pPr marL="342900" indent="-342900">
              <a:buFontTx/>
              <a:buChar char="-"/>
            </a:pPr>
            <a:r>
              <a:rPr lang="en-US" sz="2200" dirty="0" err="1" smtClean="0">
                <a:latin typeface="Century Gothic" panose="020B0502020202020204" pitchFamily="34" charset="0"/>
              </a:rPr>
              <a:t>Apocrita</a:t>
            </a:r>
            <a:r>
              <a:rPr lang="en-US" sz="2200" dirty="0" smtClean="0">
                <a:latin typeface="Century Gothic" panose="020B0502020202020204" pitchFamily="34" charset="0"/>
              </a:rPr>
              <a:t> (narrow)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 dirty="0" smtClean="0">
                <a:latin typeface="Century Gothic" panose="020B0502020202020204" pitchFamily="34" charset="0"/>
              </a:rPr>
              <a:t>“</a:t>
            </a:r>
            <a:r>
              <a:rPr lang="en-US" sz="2200" b="1" i="1" dirty="0" smtClean="0">
                <a:latin typeface="Century Gothic" panose="020B0502020202020204" pitchFamily="34" charset="0"/>
              </a:rPr>
              <a:t>hymen</a:t>
            </a:r>
            <a:r>
              <a:rPr lang="en-US" sz="2200" b="1" dirty="0" smtClean="0">
                <a:latin typeface="Century Gothic" panose="020B0502020202020204" pitchFamily="34" charset="0"/>
              </a:rPr>
              <a:t>” – </a:t>
            </a:r>
            <a:r>
              <a:rPr lang="en-US" sz="2200" dirty="0" smtClean="0">
                <a:latin typeface="Century Gothic" panose="020B0502020202020204" pitchFamily="34" charset="0"/>
              </a:rPr>
              <a:t>membrane </a:t>
            </a:r>
            <a:r>
              <a:rPr lang="en-US" sz="2200" b="1" dirty="0" smtClean="0">
                <a:latin typeface="Century Gothic" panose="020B0502020202020204" pitchFamily="34" charset="0"/>
              </a:rPr>
              <a:t>“</a:t>
            </a:r>
            <a:r>
              <a:rPr lang="en-US" sz="2200" b="1" i="1" dirty="0" err="1" smtClean="0">
                <a:latin typeface="Century Gothic" panose="020B0502020202020204" pitchFamily="34" charset="0"/>
              </a:rPr>
              <a:t>ptera</a:t>
            </a:r>
            <a:r>
              <a:rPr lang="en-US" sz="2200" b="1" dirty="0" smtClean="0">
                <a:latin typeface="Century Gothic" panose="020B0502020202020204" pitchFamily="34" charset="0"/>
              </a:rPr>
              <a:t>” - </a:t>
            </a:r>
            <a:r>
              <a:rPr lang="en-US" sz="2200" dirty="0" smtClean="0">
                <a:latin typeface="Century Gothic" panose="020B0502020202020204" pitchFamily="34" charset="0"/>
              </a:rPr>
              <a:t>wings</a:t>
            </a:r>
            <a:endParaRPr lang="en-US" sz="2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3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narrow “waist” in </a:t>
            </a:r>
            <a:r>
              <a:rPr lang="en-US" dirty="0" err="1" smtClean="0"/>
              <a:t>apocrita</a:t>
            </a:r>
            <a:endParaRPr lang="en-US" dirty="0"/>
          </a:p>
        </p:txBody>
      </p:sp>
      <p:pic>
        <p:nvPicPr>
          <p:cNvPr id="14338" name="Picture 2" descr="Image result for mesosoma and metasom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t="3620" r="2613" b="3041"/>
          <a:stretch/>
        </p:blipFill>
        <p:spPr bwMode="auto">
          <a:xfrm>
            <a:off x="3472543" y="1607806"/>
            <a:ext cx="5246915" cy="486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97510" y="4995746"/>
            <a:ext cx="1275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gaster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9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Image result for mesosoma label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856" y="681435"/>
            <a:ext cx="6163949" cy="640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Image result for pronotum mesonotum and propode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088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7791" y="-223024"/>
            <a:ext cx="10515600" cy="1325563"/>
          </a:xfrm>
        </p:spPr>
        <p:txBody>
          <a:bodyPr/>
          <a:lstStyle/>
          <a:p>
            <a:r>
              <a:rPr lang="en-US" dirty="0" err="1" smtClean="0"/>
              <a:t>Mesosoma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246098" y="1935126"/>
            <a:ext cx="520996" cy="4572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5400000">
            <a:off x="1544347" y="162582"/>
            <a:ext cx="77858" cy="582823"/>
          </a:xfrm>
          <a:prstGeom prst="leftBrace">
            <a:avLst>
              <a:gd name="adj1" fmla="val 64728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 rot="5400000">
            <a:off x="3008203" y="42513"/>
            <a:ext cx="77858" cy="822960"/>
          </a:xfrm>
          <a:prstGeom prst="leftBrace">
            <a:avLst>
              <a:gd name="adj1" fmla="val 64728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 rot="5400000">
            <a:off x="2193791" y="162582"/>
            <a:ext cx="77858" cy="582823"/>
          </a:xfrm>
          <a:prstGeom prst="leftBrace">
            <a:avLst>
              <a:gd name="adj1" fmla="val 64728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375154" y="3375837"/>
            <a:ext cx="520996" cy="4572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861237" y="3833037"/>
            <a:ext cx="1080071" cy="1313121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529693" y="3375837"/>
            <a:ext cx="845461" cy="1270591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62509" y="2947876"/>
            <a:ext cx="1196103" cy="1804877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429031" y="2947876"/>
            <a:ext cx="173026" cy="1541721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61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819" y="0"/>
            <a:ext cx="4403181" cy="228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819" y="2289654"/>
            <a:ext cx="4403181" cy="293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5" y="113218"/>
            <a:ext cx="7214053" cy="35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8819" y="3621205"/>
            <a:ext cx="7620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b="0" i="0" dirty="0" smtClean="0">
                <a:solidFill>
                  <a:srgbClr val="222222"/>
                </a:solidFill>
                <a:effectLst/>
                <a:latin typeface="+mj-lt"/>
              </a:rPr>
              <a:t>Chewing mouthparts - except in bees (proboscis)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b="0" i="0" dirty="0" smtClean="0">
                <a:solidFill>
                  <a:srgbClr val="222222"/>
                </a:solidFill>
                <a:effectLst/>
                <a:latin typeface="+mj-lt"/>
              </a:rPr>
              <a:t>Well developed compound eyes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b="0" i="0" dirty="0" smtClean="0">
                <a:solidFill>
                  <a:srgbClr val="222222"/>
                </a:solidFill>
                <a:effectLst/>
                <a:latin typeface="+mj-lt"/>
              </a:rPr>
              <a:t>Triangular stigma in fore wings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b="0" i="0" dirty="0" smtClean="0">
                <a:solidFill>
                  <a:srgbClr val="222222"/>
                </a:solidFill>
                <a:effectLst/>
                <a:latin typeface="+mj-lt"/>
              </a:rPr>
              <a:t>Hind wings smaller than front wings, linked together by small hooks (</a:t>
            </a:r>
            <a:r>
              <a:rPr lang="en-US" sz="3000" b="0" i="0" dirty="0" err="1" smtClean="0">
                <a:solidFill>
                  <a:srgbClr val="222222"/>
                </a:solidFill>
                <a:effectLst/>
                <a:latin typeface="+mj-lt"/>
              </a:rPr>
              <a:t>hamuli</a:t>
            </a:r>
            <a:r>
              <a:rPr lang="en-US" sz="3000" b="0" i="0" dirty="0" smtClean="0">
                <a:solidFill>
                  <a:srgbClr val="222222"/>
                </a:solidFill>
                <a:effectLst/>
                <a:latin typeface="+mj-lt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rgbClr val="222222"/>
                </a:solidFill>
                <a:latin typeface="+mj-lt"/>
              </a:rPr>
              <a:t>Tarsi usually 5 segments</a:t>
            </a:r>
            <a:endParaRPr lang="en-US" sz="3000" b="0" i="0" dirty="0" smtClean="0">
              <a:solidFill>
                <a:srgbClr val="222222"/>
              </a:solidFill>
              <a:effectLst/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 rot="586456">
            <a:off x="2396446" y="112036"/>
            <a:ext cx="1958101" cy="531975"/>
          </a:xfrm>
          <a:prstGeom prst="ellipse">
            <a:avLst/>
          </a:prstGeom>
          <a:noFill/>
          <a:ln w="3175">
            <a:solidFill>
              <a:srgbClr val="00206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Afrotropical hymenoptera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858862"/>
              </p:ext>
            </p:extLst>
          </p:nvPr>
        </p:nvGraphicFramePr>
        <p:xfrm>
          <a:off x="838200" y="1825625"/>
          <a:ext cx="10515600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1583">
                  <a:extLst>
                    <a:ext uri="{9D8B030D-6E8A-4147-A177-3AD203B41FA5}">
                      <a16:colId xmlns:a16="http://schemas.microsoft.com/office/drawing/2014/main" val="1587490411"/>
                    </a:ext>
                  </a:extLst>
                </a:gridCol>
                <a:gridCol w="3478012">
                  <a:extLst>
                    <a:ext uri="{9D8B030D-6E8A-4147-A177-3AD203B41FA5}">
                      <a16:colId xmlns:a16="http://schemas.microsoft.com/office/drawing/2014/main" val="3579629046"/>
                    </a:ext>
                  </a:extLst>
                </a:gridCol>
                <a:gridCol w="3626005">
                  <a:extLst>
                    <a:ext uri="{9D8B030D-6E8A-4147-A177-3AD203B41FA5}">
                      <a16:colId xmlns:a16="http://schemas.microsoft.com/office/drawing/2014/main" val="31894859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latin typeface="+mj-lt"/>
                        </a:rPr>
                        <a:t>Symphyta</a:t>
                      </a:r>
                      <a:endParaRPr lang="en-US" sz="4000" b="1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4000" b="1" dirty="0" err="1" smtClean="0">
                          <a:latin typeface="+mj-lt"/>
                        </a:rPr>
                        <a:t>Apocrita</a:t>
                      </a:r>
                      <a:endParaRPr lang="en-US" sz="4000" b="1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206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40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i="1" dirty="0" err="1" smtClean="0">
                          <a:latin typeface="+mj-lt"/>
                        </a:rPr>
                        <a:t>Aculeata</a:t>
                      </a:r>
                      <a:r>
                        <a:rPr lang="en-US" sz="4000" i="1" dirty="0" smtClean="0">
                          <a:latin typeface="+mj-lt"/>
                        </a:rPr>
                        <a:t> </a:t>
                      </a:r>
                      <a:endParaRPr lang="en-US" sz="4000" i="1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i="1" dirty="0" err="1" smtClean="0">
                          <a:latin typeface="+mj-lt"/>
                        </a:rPr>
                        <a:t>Parasitica</a:t>
                      </a:r>
                      <a:endParaRPr lang="en-US" sz="4000" i="1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5312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+mj-lt"/>
                        </a:rPr>
                        <a:t>4 </a:t>
                      </a:r>
                      <a:r>
                        <a:rPr lang="en-US" sz="4000" dirty="0" err="1" smtClean="0">
                          <a:latin typeface="+mj-lt"/>
                        </a:rPr>
                        <a:t>superfamilies</a:t>
                      </a:r>
                      <a:endParaRPr lang="en-US" sz="40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+mj-lt"/>
                        </a:rPr>
                        <a:t>3 </a:t>
                      </a:r>
                      <a:r>
                        <a:rPr lang="en-US" sz="4000" dirty="0" err="1" smtClean="0">
                          <a:latin typeface="+mj-lt"/>
                        </a:rPr>
                        <a:t>superfamilies</a:t>
                      </a:r>
                      <a:endParaRPr lang="en-US" sz="40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+mj-lt"/>
                        </a:rPr>
                        <a:t>12 </a:t>
                      </a:r>
                      <a:r>
                        <a:rPr lang="en-US" sz="4000" dirty="0" err="1" smtClean="0">
                          <a:latin typeface="+mj-lt"/>
                        </a:rPr>
                        <a:t>superfamilies</a:t>
                      </a:r>
                      <a:endParaRPr lang="en-US" sz="40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8895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+mj-lt"/>
                        </a:rPr>
                        <a:t>5 families</a:t>
                      </a:r>
                      <a:endParaRPr lang="en-US" sz="40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+mj-lt"/>
                        </a:rPr>
                        <a:t>26 families</a:t>
                      </a:r>
                      <a:endParaRPr lang="en-US" sz="40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+mj-lt"/>
                        </a:rPr>
                        <a:t>41 families</a:t>
                      </a:r>
                      <a:endParaRPr lang="en-US" sz="40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3047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Aculeata</a:t>
            </a:r>
            <a:r>
              <a:rPr lang="en-US" dirty="0" smtClean="0"/>
              <a:t>: stingers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6394140" cy="1500187"/>
          </a:xfrm>
        </p:spPr>
        <p:txBody>
          <a:bodyPr/>
          <a:lstStyle/>
          <a:p>
            <a:r>
              <a:rPr lang="en-US" dirty="0" smtClean="0"/>
              <a:t>Not all sting: in these the ovipositors are modified for other purposes or completely absent </a:t>
            </a:r>
          </a:p>
        </p:txBody>
      </p:sp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3" r="23018" b="18049"/>
          <a:stretch/>
        </p:blipFill>
        <p:spPr bwMode="auto">
          <a:xfrm>
            <a:off x="9348829" y="0"/>
            <a:ext cx="2843171" cy="19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38"/>
          <a:stretch/>
        </p:blipFill>
        <p:spPr bwMode="auto">
          <a:xfrm>
            <a:off x="9348829" y="1967300"/>
            <a:ext cx="2817504" cy="19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6" r="5930" b="6768"/>
          <a:stretch/>
        </p:blipFill>
        <p:spPr bwMode="auto">
          <a:xfrm>
            <a:off x="7499179" y="3932816"/>
            <a:ext cx="4667154" cy="291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38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Aculeata</a:t>
            </a:r>
            <a:r>
              <a:rPr lang="en-US" dirty="0" smtClean="0"/>
              <a:t> </a:t>
            </a:r>
            <a:r>
              <a:rPr lang="en-US" dirty="0" err="1" smtClean="0"/>
              <a:t>superfamilies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+mj-lt"/>
              </a:rPr>
              <a:t>Apoidea</a:t>
            </a:r>
            <a:r>
              <a:rPr lang="en-US" sz="3600" dirty="0" smtClean="0">
                <a:latin typeface="+mj-lt"/>
              </a:rPr>
              <a:t>: 10 families</a:t>
            </a:r>
          </a:p>
          <a:p>
            <a:r>
              <a:rPr lang="en-US" sz="3600" dirty="0" err="1" smtClean="0">
                <a:latin typeface="+mj-lt"/>
              </a:rPr>
              <a:t>Chrysidoidea</a:t>
            </a:r>
            <a:r>
              <a:rPr lang="en-US" sz="3600" dirty="0" smtClean="0">
                <a:latin typeface="+mj-lt"/>
              </a:rPr>
              <a:t>: 7 families</a:t>
            </a:r>
          </a:p>
          <a:p>
            <a:r>
              <a:rPr lang="en-US" sz="3600" dirty="0" err="1" smtClean="0">
                <a:latin typeface="+mj-lt"/>
              </a:rPr>
              <a:t>Vespoidea</a:t>
            </a:r>
            <a:r>
              <a:rPr lang="en-US" sz="3600" dirty="0" smtClean="0">
                <a:latin typeface="+mj-lt"/>
              </a:rPr>
              <a:t>: 9 families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98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Apoidea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Pronotum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u="sng" dirty="0" smtClean="0">
                <a:latin typeface="+mj-lt"/>
              </a:rPr>
              <a:t>shortened</a:t>
            </a:r>
            <a:r>
              <a:rPr lang="en-US" sz="3600" dirty="0" smtClean="0">
                <a:latin typeface="+mj-lt"/>
              </a:rPr>
              <a:t> and </a:t>
            </a:r>
            <a:r>
              <a:rPr lang="en-US" sz="3600" u="sng" dirty="0" smtClean="0">
                <a:latin typeface="+mj-lt"/>
              </a:rPr>
              <a:t>collar-like</a:t>
            </a:r>
            <a:r>
              <a:rPr lang="en-US" sz="3600" dirty="0" smtClean="0">
                <a:latin typeface="+mj-lt"/>
              </a:rPr>
              <a:t> terminating in </a:t>
            </a:r>
            <a:r>
              <a:rPr lang="en-US" sz="3600" u="sng" dirty="0" smtClean="0">
                <a:latin typeface="+mj-lt"/>
              </a:rPr>
              <a:t>rounded lobes </a:t>
            </a:r>
            <a:r>
              <a:rPr lang="en-US" sz="3600" dirty="0" smtClean="0">
                <a:latin typeface="+mj-lt"/>
              </a:rPr>
              <a:t>that </a:t>
            </a:r>
            <a:r>
              <a:rPr lang="en-US" sz="3600" u="sng" dirty="0" smtClean="0">
                <a:latin typeface="+mj-lt"/>
              </a:rPr>
              <a:t>do not extend to the </a:t>
            </a:r>
            <a:r>
              <a:rPr lang="en-US" sz="3600" u="sng" dirty="0" err="1" smtClean="0">
                <a:latin typeface="+mj-lt"/>
              </a:rPr>
              <a:t>tegulae</a:t>
            </a:r>
            <a:endParaRPr lang="en-US" sz="3600" u="sng" dirty="0" smtClean="0">
              <a:latin typeface="+mj-lt"/>
            </a:endParaRPr>
          </a:p>
        </p:txBody>
      </p:sp>
      <p:pic>
        <p:nvPicPr>
          <p:cNvPr id="16388" name="Picture 4" descr="Image result for tegula inse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7" t="25444" r="4305" b="13979"/>
          <a:stretch/>
        </p:blipFill>
        <p:spPr bwMode="auto">
          <a:xfrm>
            <a:off x="191388" y="3867141"/>
            <a:ext cx="3657599" cy="299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tegula insec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0" t="24645" r="44979" b="18286"/>
          <a:stretch/>
        </p:blipFill>
        <p:spPr bwMode="auto">
          <a:xfrm>
            <a:off x="3785189" y="3867141"/>
            <a:ext cx="4550734" cy="26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>
            <a:off x="1669312" y="2934586"/>
            <a:ext cx="499730" cy="850605"/>
          </a:xfrm>
          <a:prstGeom prst="downArrow">
            <a:avLst/>
          </a:prstGeom>
          <a:solidFill>
            <a:srgbClr val="F4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0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u="sng" dirty="0" smtClean="0"/>
              <a:t>Elytra</a:t>
            </a:r>
            <a:r>
              <a:rPr lang="en-US" sz="4000" dirty="0" smtClean="0"/>
              <a:t>: </a:t>
            </a:r>
            <a:r>
              <a:rPr lang="en-US" sz="4000" dirty="0"/>
              <a:t>hard, sclerotized front wings that serve as protective covers for membranous hind wings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13" y="1973010"/>
            <a:ext cx="3821974" cy="29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5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age result for vespoidea pronot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b="3146"/>
          <a:stretch/>
        </p:blipFill>
        <p:spPr bwMode="auto">
          <a:xfrm>
            <a:off x="0" y="202017"/>
            <a:ext cx="12264002" cy="624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3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Image result for apoidea pronot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474" y="3515238"/>
            <a:ext cx="4590916" cy="334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</a:t>
            </a:r>
            <a:r>
              <a:rPr lang="en-US" dirty="0" err="1" smtClean="0"/>
              <a:t>Apoidea</a:t>
            </a:r>
            <a:endParaRPr lang="en-US" dirty="0"/>
          </a:p>
        </p:txBody>
      </p:sp>
      <p:pic>
        <p:nvPicPr>
          <p:cNvPr id="4" name="Picture 8" descr="Image result for pronotum mesonotum and propode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0" r="39845" b="9923"/>
          <a:stretch/>
        </p:blipFill>
        <p:spPr bwMode="auto">
          <a:xfrm>
            <a:off x="8216474" y="0"/>
            <a:ext cx="3975526" cy="34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myrmecos.net/wp-content/uploads/2013/10/sphecius1p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1" t="7440"/>
          <a:stretch/>
        </p:blipFill>
        <p:spPr bwMode="auto">
          <a:xfrm>
            <a:off x="3902149" y="3944678"/>
            <a:ext cx="4250526" cy="291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Image result for apoidea pronot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9" b="10652"/>
          <a:stretch/>
        </p:blipFill>
        <p:spPr bwMode="auto">
          <a:xfrm>
            <a:off x="4441912" y="1403282"/>
            <a:ext cx="3710763" cy="249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Image result for chrysidoidea pronotu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30"/>
          <a:stretch/>
        </p:blipFill>
        <p:spPr bwMode="auto">
          <a:xfrm>
            <a:off x="-1" y="4384235"/>
            <a:ext cx="3836593" cy="24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02256" y="6248399"/>
            <a:ext cx="671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5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4679" y="6248399"/>
            <a:ext cx="671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4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577" y="6248400"/>
            <a:ext cx="671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3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46805" y="85268"/>
            <a:ext cx="671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6302" y="1403282"/>
            <a:ext cx="671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95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Subfamily </a:t>
            </a:r>
            <a:r>
              <a:rPr lang="en-US" dirty="0" err="1" smtClean="0"/>
              <a:t>Apoidea</a:t>
            </a:r>
            <a:r>
              <a:rPr lang="en-US" dirty="0" smtClean="0"/>
              <a:t>: 2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+mj-lt"/>
              </a:rPr>
              <a:t>Apiformes</a:t>
            </a:r>
            <a:r>
              <a:rPr lang="en-US" sz="3600" dirty="0" smtClean="0">
                <a:latin typeface="+mj-lt"/>
              </a:rPr>
              <a:t> (bees)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+mj-lt"/>
              </a:rPr>
              <a:t>Spheciformes</a:t>
            </a:r>
            <a:r>
              <a:rPr lang="en-US" sz="3600" dirty="0" smtClean="0">
                <a:latin typeface="+mj-lt"/>
              </a:rPr>
              <a:t> (</a:t>
            </a:r>
            <a:r>
              <a:rPr lang="en-US" sz="3600" dirty="0" err="1" smtClean="0">
                <a:latin typeface="+mj-lt"/>
              </a:rPr>
              <a:t>sphecoid</a:t>
            </a:r>
            <a:r>
              <a:rPr lang="en-US" sz="3600" dirty="0" smtClean="0">
                <a:latin typeface="+mj-lt"/>
              </a:rPr>
              <a:t> wasps)</a:t>
            </a:r>
          </a:p>
        </p:txBody>
      </p:sp>
    </p:spTree>
    <p:extLst>
      <p:ext uri="{BB962C8B-B14F-4D97-AF65-F5344CB8AC3E}">
        <p14:creationId xmlns:p14="http://schemas.microsoft.com/office/powerpoint/2010/main" val="247374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u="sng" dirty="0" smtClean="0"/>
              <a:t>Hemelytra</a:t>
            </a:r>
            <a:r>
              <a:rPr lang="en-US" sz="4000" dirty="0" smtClean="0"/>
              <a:t>: leathery/parchment-like front wings at base </a:t>
            </a:r>
            <a:r>
              <a:rPr lang="en-US" sz="4000" dirty="0"/>
              <a:t>and membranous near </a:t>
            </a:r>
            <a:r>
              <a:rPr lang="en-US" sz="4000" dirty="0" smtClean="0"/>
              <a:t>tip</a:t>
            </a:r>
            <a:endParaRPr lang="en-US" sz="4000" dirty="0"/>
          </a:p>
        </p:txBody>
      </p:sp>
      <p:pic>
        <p:nvPicPr>
          <p:cNvPr id="4098" name="Picture 2" descr="hemely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11" y="2516550"/>
            <a:ext cx="4024779" cy="182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4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err="1" smtClean="0"/>
              <a:t>Tegmina</a:t>
            </a:r>
            <a:r>
              <a:rPr lang="en-US" sz="4000" dirty="0" smtClean="0"/>
              <a:t>: </a:t>
            </a:r>
            <a:r>
              <a:rPr lang="en-US" sz="4000" dirty="0"/>
              <a:t>front wings that are completely leathery or parchment-like in texture</a:t>
            </a:r>
          </a:p>
        </p:txBody>
      </p:sp>
      <p:pic>
        <p:nvPicPr>
          <p:cNvPr id="5122" name="Picture 2" descr="teg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628" y="2391750"/>
            <a:ext cx="5416744" cy="207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99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err="1" smtClean="0"/>
              <a:t>Halteres</a:t>
            </a:r>
            <a:r>
              <a:rPr lang="en-US" sz="4000" b="1" dirty="0" smtClean="0"/>
              <a:t>:</a:t>
            </a:r>
            <a:r>
              <a:rPr lang="en-US" sz="4000" dirty="0" smtClean="0"/>
              <a:t> small</a:t>
            </a:r>
            <a:r>
              <a:rPr lang="en-US" sz="4000" dirty="0"/>
              <a:t>, club-like hind wings that serve as gyroscopic stabilizers during flight</a:t>
            </a:r>
          </a:p>
        </p:txBody>
      </p:sp>
      <p:pic>
        <p:nvPicPr>
          <p:cNvPr id="6146" name="Picture 2" descr="https://projects.ncsu.edu/cals/course/ent425/images/tutorials/external/wings/halte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2" y="1888226"/>
            <a:ext cx="2236607" cy="308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041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/>
              <a:t>Scaly </a:t>
            </a:r>
            <a:r>
              <a:rPr lang="en-US" sz="4000" b="1" u="sng" dirty="0" smtClean="0"/>
              <a:t>wings</a:t>
            </a:r>
            <a:r>
              <a:rPr lang="en-US" sz="4000" dirty="0" smtClean="0"/>
              <a:t>: </a:t>
            </a:r>
            <a:r>
              <a:rPr lang="en-US" sz="4000" dirty="0"/>
              <a:t>front and hind wings covered with flattened setae (scales)</a:t>
            </a:r>
          </a:p>
        </p:txBody>
      </p:sp>
      <p:pic>
        <p:nvPicPr>
          <p:cNvPr id="7170" name="Picture 2" descr="sca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782" y="2178390"/>
            <a:ext cx="3310436" cy="250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475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Frenulum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/>
              <a:t>Bristle near base of hind wing that </a:t>
            </a:r>
            <a:r>
              <a:rPr lang="en-US" sz="4000" dirty="0"/>
              <a:t>holds</a:t>
            </a:r>
            <a:r>
              <a:rPr lang="en-US" dirty="0"/>
              <a:t> front and hind wings together</a:t>
            </a:r>
          </a:p>
        </p:txBody>
      </p:sp>
      <p:pic>
        <p:nvPicPr>
          <p:cNvPr id="8194" name="Picture 2" descr="frenul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05" y="1974805"/>
            <a:ext cx="2908391" cy="290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75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err="1" smtClean="0"/>
              <a:t>Hamuli</a:t>
            </a:r>
            <a:r>
              <a:rPr lang="en-US" sz="4000" b="1" dirty="0" smtClean="0"/>
              <a:t>:</a:t>
            </a:r>
            <a:r>
              <a:rPr lang="en-US" sz="4000" dirty="0" smtClean="0"/>
              <a:t> </a:t>
            </a:r>
            <a:r>
              <a:rPr lang="en-US" sz="4000" dirty="0"/>
              <a:t>tiny hooks on hind wing that hold front and hind wings together</a:t>
            </a:r>
          </a:p>
        </p:txBody>
      </p:sp>
      <p:pic>
        <p:nvPicPr>
          <p:cNvPr id="9218" name="Picture 2" descr="hamu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603" y="1996281"/>
            <a:ext cx="3778794" cy="28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501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Morphology: insect mouth types</a:t>
            </a:r>
            <a:endParaRPr lang="en-US" dirty="0"/>
          </a:p>
        </p:txBody>
      </p:sp>
      <p:pic>
        <p:nvPicPr>
          <p:cNvPr id="12290" name="Picture 2" descr="Image result for insect mouth typ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6" b="10297"/>
          <a:stretch/>
        </p:blipFill>
        <p:spPr bwMode="auto">
          <a:xfrm>
            <a:off x="1537062" y="1863632"/>
            <a:ext cx="9117875" cy="455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2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</TotalTime>
  <Words>473</Words>
  <Application>Microsoft Office PowerPoint</Application>
  <PresentationFormat>Widescreen</PresentationFormat>
  <Paragraphs>76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Courier New</vt:lpstr>
      <vt:lpstr>Wingdings</vt:lpstr>
      <vt:lpstr>Office Theme</vt:lpstr>
      <vt:lpstr>Review </vt:lpstr>
      <vt:lpstr>Elytra: hard, sclerotized front wings that serve as protective covers for membranous hind wings</vt:lpstr>
      <vt:lpstr>Hemelytra: leathery/parchment-like front wings at base and membranous near tip</vt:lpstr>
      <vt:lpstr>Tegmina: front wings that are completely leathery or parchment-like in texture</vt:lpstr>
      <vt:lpstr>Halteres: small, club-like hind wings that serve as gyroscopic stabilizers during flight</vt:lpstr>
      <vt:lpstr>Scaly wings: front and hind wings covered with flattened setae (scales)</vt:lpstr>
      <vt:lpstr>Frenulum: Bristle near base of hind wing that holds front and hind wings together</vt:lpstr>
      <vt:lpstr>Hamuli: tiny hooks on hind wing that hold front and hind wings together</vt:lpstr>
      <vt:lpstr>Morphology: insect mouth types</vt:lpstr>
      <vt:lpstr>Morphology: insect legs</vt:lpstr>
      <vt:lpstr>Hymenoptera </vt:lpstr>
      <vt:lpstr>Hymenoptera</vt:lpstr>
      <vt:lpstr>The narrow “waist” in apocrita</vt:lpstr>
      <vt:lpstr>Mesosoma </vt:lpstr>
      <vt:lpstr>PowerPoint Presentation</vt:lpstr>
      <vt:lpstr>Classification of Afrotropical hymenoptera</vt:lpstr>
      <vt:lpstr>Aculeata: stingers</vt:lpstr>
      <vt:lpstr>Aculeata superfamilies</vt:lpstr>
      <vt:lpstr>Apoidea</vt:lpstr>
      <vt:lpstr>PowerPoint Presentation</vt:lpstr>
      <vt:lpstr>Identify Apoidea</vt:lpstr>
      <vt:lpstr>Subfamily Apoidea: 2 groups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Hymenoptera</dc:title>
  <dc:creator>Dada, Nsa (CDC/CGH/DPDM)</dc:creator>
  <cp:lastModifiedBy>Dada, Nsa (CDC/CGH/DPDM)</cp:lastModifiedBy>
  <cp:revision>45</cp:revision>
  <dcterms:created xsi:type="dcterms:W3CDTF">2018-05-16T20:22:53Z</dcterms:created>
  <dcterms:modified xsi:type="dcterms:W3CDTF">2018-05-21T07:08:17Z</dcterms:modified>
</cp:coreProperties>
</file>