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44" autoAdjust="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C4BE4-AE25-4831-A10F-11429D334ED0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EA75B-7851-4A16-9D95-DD32D8184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Atsbs</a:t>
            </a:r>
            <a:r>
              <a:rPr lang="en-US" dirty="0" smtClean="0"/>
              <a:t> work by using the mosquito’s drive for daily sugar meals against itself</a:t>
            </a:r>
          </a:p>
          <a:p>
            <a:endParaRPr lang="en-US" dirty="0" smtClean="0"/>
          </a:p>
          <a:p>
            <a:r>
              <a:rPr lang="en-US" dirty="0" smtClean="0"/>
              <a:t>Highly attractive combination of juices containing insecticides that attract mosquitoes</a:t>
            </a:r>
            <a:r>
              <a:rPr lang="en-US" baseline="0" dirty="0" smtClean="0"/>
              <a:t> away from natural sources of sugar. Mortality ensues as soon as insecticides contained in the bait is ingested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Nextgen</a:t>
            </a:r>
            <a:r>
              <a:rPr lang="en-US" baseline="0" dirty="0" smtClean="0"/>
              <a:t> tool developed based on previously reported successes of the tool and concerns raised about attracting and killing NTOs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EA75B-7851-4A16-9D95-DD32D81842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1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7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0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9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6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D0ED-3385-4419-A013-0EB3A1C777DE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55278-26D5-4130-9743-86ED0AA4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3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31521" y="1122363"/>
            <a:ext cx="10737668" cy="23876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Non target organisms (NTOs) encountered during use of attractive targeted sugar baits (ATSBs) for mosquito control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31521" y="4638370"/>
            <a:ext cx="10737668" cy="1655762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Nsa Dada, MSc, PhD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Research Fellow (Entomology)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Division of parasitic diseases and malaria, Center for Global Health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 Centers for Disease Control and Prevention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NTOs encountered in previous ATSB studies</a:t>
            </a:r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713182"/>
              </p:ext>
            </p:extLst>
          </p:nvPr>
        </p:nvGraphicFramePr>
        <p:xfrm>
          <a:off x="838200" y="2039311"/>
          <a:ext cx="8128000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4027">
                  <a:extLst>
                    <a:ext uri="{9D8B030D-6E8A-4147-A177-3AD203B41FA5}">
                      <a16:colId xmlns:a16="http://schemas.microsoft.com/office/drawing/2014/main" val="916761803"/>
                    </a:ext>
                  </a:extLst>
                </a:gridCol>
                <a:gridCol w="4653973">
                  <a:extLst>
                    <a:ext uri="{9D8B030D-6E8A-4147-A177-3AD203B41FA5}">
                      <a16:colId xmlns:a16="http://schemas.microsoft.com/office/drawing/2014/main" val="435798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entury Gothic" panose="020B0502020202020204" pitchFamily="34" charset="0"/>
                        </a:rPr>
                        <a:t>Hymenopterans</a:t>
                      </a:r>
                      <a:endParaRPr 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  <a:endParaRPr lang="en-US" sz="3200" b="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50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entury Gothic" panose="020B0502020202020204" pitchFamily="34" charset="0"/>
                        </a:rPr>
                        <a:t>Lepidopterans</a:t>
                      </a:r>
                      <a:endParaRPr 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Likes</a:t>
                      </a:r>
                      <a:endParaRPr lang="en-US" sz="3200" b="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92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entury Gothic" panose="020B0502020202020204" pitchFamily="34" charset="0"/>
                        </a:rPr>
                        <a:t>Coleopterans</a:t>
                      </a:r>
                      <a:endParaRPr 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  <a:endParaRPr lang="en-US" sz="3200" b="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87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entury Gothic" panose="020B0502020202020204" pitchFamily="34" charset="0"/>
                        </a:rPr>
                        <a:t>Dipterans</a:t>
                      </a:r>
                      <a:endParaRPr 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Drinks &amp;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82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entury Gothic" panose="020B0502020202020204" pitchFamily="34" charset="0"/>
                        </a:rPr>
                        <a:t>Hemipterans</a:t>
                      </a:r>
                      <a:endParaRPr 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He’s</a:t>
                      </a:r>
                      <a:endParaRPr lang="en-US" sz="3200" b="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4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Century Gothic" panose="020B0502020202020204" pitchFamily="34" charset="0"/>
                        </a:rPr>
                        <a:t>Orthopterans</a:t>
                      </a:r>
                      <a:endParaRPr lang="en-US" sz="3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Over</a:t>
                      </a:r>
                      <a:r>
                        <a:rPr lang="en-US" sz="3200" b="0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 the moon!</a:t>
                      </a:r>
                      <a:endParaRPr lang="en-US" sz="3200" b="0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7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Hymenoptera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86744" y="675081"/>
            <a:ext cx="3046820" cy="5264086"/>
            <a:chOff x="9145180" y="675081"/>
            <a:chExt cx="3046820" cy="5264086"/>
          </a:xfrm>
        </p:grpSpPr>
        <p:grpSp>
          <p:nvGrpSpPr>
            <p:cNvPr id="10" name="Group 9"/>
            <p:cNvGrpSpPr/>
            <p:nvPr/>
          </p:nvGrpSpPr>
          <p:grpSpPr>
            <a:xfrm>
              <a:off x="9145180" y="675081"/>
              <a:ext cx="3046820" cy="4971698"/>
              <a:chOff x="9145180" y="675081"/>
              <a:chExt cx="3046820" cy="497169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198348" y="3069786"/>
                <a:ext cx="2940485" cy="221350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5180" y="675081"/>
                <a:ext cx="3046820" cy="2031213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9764581" y="5354392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ants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0082" y="-191297"/>
            <a:ext cx="3456768" cy="3481524"/>
            <a:chOff x="5480082" y="-326380"/>
            <a:chExt cx="3456768" cy="34815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082" y="-326380"/>
              <a:ext cx="3456768" cy="345676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04457" y="2570369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bees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0082" y="3585975"/>
            <a:ext cx="3980386" cy="3097874"/>
            <a:chOff x="5480082" y="3585975"/>
            <a:chExt cx="3980386" cy="30978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082" y="3585975"/>
              <a:ext cx="3980386" cy="2650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566266" y="6099074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wasps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6796" y="1555540"/>
            <a:ext cx="3901932" cy="3174818"/>
            <a:chOff x="856796" y="1472412"/>
            <a:chExt cx="3901932" cy="31748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96" y="1472412"/>
              <a:ext cx="3901932" cy="278068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03753" y="4062455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sawflies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6435" y="5180630"/>
            <a:ext cx="5668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Junction </a:t>
            </a:r>
            <a:r>
              <a:rPr lang="en-US" sz="2200" u="sng" dirty="0" err="1" smtClean="0">
                <a:latin typeface="Century Gothic" panose="020B0502020202020204" pitchFamily="34" charset="0"/>
              </a:rPr>
              <a:t>bw</a:t>
            </a:r>
            <a:r>
              <a:rPr lang="en-US" sz="2200" u="sng" dirty="0" smtClean="0">
                <a:latin typeface="Century Gothic" panose="020B0502020202020204" pitchFamily="34" charset="0"/>
              </a:rPr>
              <a:t> thorax and abdomen: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Symphyta</a:t>
            </a:r>
            <a:r>
              <a:rPr lang="en-US" sz="2200" dirty="0" smtClean="0">
                <a:latin typeface="Century Gothic" panose="020B0502020202020204" pitchFamily="34" charset="0"/>
              </a:rPr>
              <a:t> (broad)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Apocrita</a:t>
            </a:r>
            <a:r>
              <a:rPr lang="en-US" sz="2200" dirty="0" smtClean="0">
                <a:latin typeface="Century Gothic" panose="020B0502020202020204" pitchFamily="34" charset="0"/>
              </a:rPr>
              <a:t> (narrow)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smtClean="0">
                <a:latin typeface="Century Gothic" panose="020B0502020202020204" pitchFamily="34" charset="0"/>
              </a:rPr>
              <a:t>hymen</a:t>
            </a:r>
            <a:r>
              <a:rPr lang="en-US" sz="2200" b="1" dirty="0" smtClean="0">
                <a:latin typeface="Century Gothic" panose="020B0502020202020204" pitchFamily="34" charset="0"/>
              </a:rPr>
              <a:t>” – </a:t>
            </a:r>
            <a:r>
              <a:rPr lang="en-US" sz="2200" dirty="0" smtClean="0">
                <a:latin typeface="Century Gothic" panose="020B0502020202020204" pitchFamily="34" charset="0"/>
              </a:rPr>
              <a:t>membrane </a:t>
            </a: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ptera</a:t>
            </a:r>
            <a:r>
              <a:rPr lang="en-US" sz="2200" b="1" dirty="0" smtClean="0">
                <a:latin typeface="Century Gothic" panose="020B0502020202020204" pitchFamily="34" charset="0"/>
              </a:rPr>
              <a:t>” - </a:t>
            </a:r>
            <a:r>
              <a:rPr lang="en-US" sz="2200" dirty="0" smtClean="0">
                <a:latin typeface="Century Gothic" panose="020B0502020202020204" pitchFamily="34" charset="0"/>
              </a:rPr>
              <a:t>wings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Lepidoptera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435" y="5232585"/>
            <a:ext cx="6791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Antennae:</a:t>
            </a:r>
          </a:p>
          <a:p>
            <a:pPr marL="342900" indent="-342900">
              <a:buFontTx/>
              <a:buChar char="-"/>
            </a:pPr>
            <a:r>
              <a:rPr lang="en-US" sz="2200" dirty="0" smtClean="0">
                <a:latin typeface="Century Gothic" panose="020B0502020202020204" pitchFamily="34" charset="0"/>
              </a:rPr>
              <a:t>Knobbed/hooked at tip (butterflies)</a:t>
            </a:r>
          </a:p>
          <a:p>
            <a:pPr marL="342900" indent="-342900">
              <a:buFontTx/>
              <a:buChar char="-"/>
            </a:pPr>
            <a:r>
              <a:rPr lang="en-US" sz="2200" dirty="0" smtClean="0">
                <a:latin typeface="Century Gothic" panose="020B0502020202020204" pitchFamily="34" charset="0"/>
              </a:rPr>
              <a:t>Thread-like/comb-like/spindle-shaped (moths)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lepido</a:t>
            </a:r>
            <a:r>
              <a:rPr lang="en-US" sz="2200" b="1" dirty="0" smtClean="0">
                <a:latin typeface="Century Gothic" panose="020B0502020202020204" pitchFamily="34" charset="0"/>
              </a:rPr>
              <a:t>” – </a:t>
            </a:r>
            <a:r>
              <a:rPr lang="en-US" sz="2200" dirty="0" smtClean="0">
                <a:latin typeface="Century Gothic" panose="020B0502020202020204" pitchFamily="34" charset="0"/>
              </a:rPr>
              <a:t>scale </a:t>
            </a: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ptera</a:t>
            </a:r>
            <a:r>
              <a:rPr lang="en-US" sz="2200" b="1" dirty="0" smtClean="0">
                <a:latin typeface="Century Gothic" panose="020B0502020202020204" pitchFamily="34" charset="0"/>
              </a:rPr>
              <a:t>” - </a:t>
            </a:r>
            <a:r>
              <a:rPr lang="en-US" sz="2200" dirty="0" smtClean="0">
                <a:latin typeface="Century Gothic" panose="020B0502020202020204" pitchFamily="34" charset="0"/>
              </a:rPr>
              <a:t>wings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79052" y="1332126"/>
            <a:ext cx="7988254" cy="3812615"/>
            <a:chOff x="4079052" y="1332126"/>
            <a:chExt cx="7988254" cy="3812615"/>
          </a:xfrm>
        </p:grpSpPr>
        <p:grpSp>
          <p:nvGrpSpPr>
            <p:cNvPr id="8" name="Group 7"/>
            <p:cNvGrpSpPr/>
            <p:nvPr/>
          </p:nvGrpSpPr>
          <p:grpSpPr>
            <a:xfrm>
              <a:off x="7967189" y="1332126"/>
              <a:ext cx="4100117" cy="3718699"/>
              <a:chOff x="8091882" y="1529555"/>
              <a:chExt cx="4100117" cy="371869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882" y="1529555"/>
                <a:ext cx="4100117" cy="32651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218625" y="4663479"/>
                <a:ext cx="18080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Century Gothic" panose="020B0502020202020204" pitchFamily="34" charset="0"/>
                  </a:rPr>
                  <a:t>moths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079052" y="1332126"/>
              <a:ext cx="4060814" cy="3812615"/>
              <a:chOff x="3154254" y="1529555"/>
              <a:chExt cx="4060814" cy="381261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4254" y="1529555"/>
                <a:ext cx="4060814" cy="342631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031069" y="4757395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Century Gothic" panose="020B0502020202020204" pitchFamily="34" charset="0"/>
                  </a:rPr>
                  <a:t>butterflies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82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5463" y="51954"/>
            <a:ext cx="7533409" cy="6195477"/>
            <a:chOff x="4575463" y="51954"/>
            <a:chExt cx="7533409" cy="61954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4" t="5417" r="12219" b="3426"/>
            <a:stretch/>
          </p:blipFill>
          <p:spPr>
            <a:xfrm rot="20706084">
              <a:off x="4575463" y="51954"/>
              <a:ext cx="7533409" cy="612024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696403" y="5662656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beetles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435" y="5544314"/>
            <a:ext cx="5907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entury Gothic" panose="020B0502020202020204" pitchFamily="34" charset="0"/>
              </a:rPr>
              <a:t>Modified front wings serve as protective covering for membranous hind wings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koleos</a:t>
            </a:r>
            <a:r>
              <a:rPr lang="en-US" sz="2200" b="1" dirty="0" smtClean="0">
                <a:latin typeface="Century Gothic" panose="020B0502020202020204" pitchFamily="34" charset="0"/>
              </a:rPr>
              <a:t>” – </a:t>
            </a:r>
            <a:r>
              <a:rPr lang="en-US" sz="2200" dirty="0" smtClean="0">
                <a:latin typeface="Century Gothic" panose="020B0502020202020204" pitchFamily="34" charset="0"/>
              </a:rPr>
              <a:t>sheath </a:t>
            </a: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ptera</a:t>
            </a:r>
            <a:r>
              <a:rPr lang="en-US" sz="2200" b="1" dirty="0" smtClean="0">
                <a:latin typeface="Century Gothic" panose="020B0502020202020204" pitchFamily="34" charset="0"/>
              </a:rPr>
              <a:t>” - </a:t>
            </a:r>
            <a:r>
              <a:rPr lang="en-US" sz="2200" dirty="0" smtClean="0">
                <a:latin typeface="Century Gothic" panose="020B0502020202020204" pitchFamily="34" charset="0"/>
              </a:rPr>
              <a:t>wings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Coleoptera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Diptera</a:t>
            </a:r>
            <a:r>
              <a:rPr lang="en-US" dirty="0" smtClean="0">
                <a:latin typeface="Century Gothic" panose="020B0502020202020204" pitchFamily="34" charset="0"/>
              </a:rPr>
              <a:t> (true flies)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34" y="4837727"/>
            <a:ext cx="9046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Antennae: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Nematocera</a:t>
            </a:r>
            <a:r>
              <a:rPr lang="en-US" sz="2200" dirty="0" smtClean="0">
                <a:latin typeface="Century Gothic" panose="020B0502020202020204" pitchFamily="34" charset="0"/>
              </a:rPr>
              <a:t> (filiform – thin, segmented)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Brachycera</a:t>
            </a:r>
            <a:r>
              <a:rPr lang="en-US" sz="2200" dirty="0" smtClean="0">
                <a:latin typeface="Century Gothic" panose="020B0502020202020204" pitchFamily="34" charset="0"/>
              </a:rPr>
              <a:t> (</a:t>
            </a:r>
            <a:r>
              <a:rPr lang="en-US" sz="2200" dirty="0" err="1" smtClean="0">
                <a:latin typeface="Century Gothic" panose="020B0502020202020204" pitchFamily="34" charset="0"/>
              </a:rPr>
              <a:t>stylate</a:t>
            </a:r>
            <a:r>
              <a:rPr lang="en-US" sz="2200" dirty="0" smtClean="0">
                <a:latin typeface="Century Gothic" panose="020B0502020202020204" pitchFamily="34" charset="0"/>
              </a:rPr>
              <a:t> – final segment terminates in slender point)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Cyclorrhapha</a:t>
            </a:r>
            <a:r>
              <a:rPr lang="en-US" sz="2200" dirty="0" smtClean="0">
                <a:latin typeface="Century Gothic" panose="020B0502020202020204" pitchFamily="34" charset="0"/>
              </a:rPr>
              <a:t> (</a:t>
            </a:r>
            <a:r>
              <a:rPr lang="en-US" sz="2200" dirty="0" err="1" smtClean="0">
                <a:latin typeface="Century Gothic" panose="020B0502020202020204" pitchFamily="34" charset="0"/>
              </a:rPr>
              <a:t>aristate</a:t>
            </a:r>
            <a:r>
              <a:rPr lang="en-US" sz="2200" dirty="0" smtClean="0">
                <a:latin typeface="Century Gothic" panose="020B0502020202020204" pitchFamily="34" charset="0"/>
              </a:rPr>
              <a:t> – pouch-like with lateral bristle)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smtClean="0">
                <a:latin typeface="Century Gothic" panose="020B0502020202020204" pitchFamily="34" charset="0"/>
              </a:rPr>
              <a:t>di</a:t>
            </a:r>
            <a:r>
              <a:rPr lang="en-US" sz="2200" b="1" dirty="0" smtClean="0">
                <a:latin typeface="Century Gothic" panose="020B0502020202020204" pitchFamily="34" charset="0"/>
              </a:rPr>
              <a:t>” – </a:t>
            </a:r>
            <a:r>
              <a:rPr lang="en-US" sz="2200" dirty="0" smtClean="0">
                <a:latin typeface="Century Gothic" panose="020B0502020202020204" pitchFamily="34" charset="0"/>
              </a:rPr>
              <a:t>two </a:t>
            </a: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ptera</a:t>
            </a:r>
            <a:r>
              <a:rPr lang="en-US" sz="2200" b="1" dirty="0" smtClean="0">
                <a:latin typeface="Century Gothic" panose="020B0502020202020204" pitchFamily="34" charset="0"/>
              </a:rPr>
              <a:t>” - </a:t>
            </a:r>
            <a:r>
              <a:rPr lang="en-US" sz="2200" dirty="0" smtClean="0">
                <a:latin typeface="Century Gothic" panose="020B0502020202020204" pitchFamily="34" charset="0"/>
              </a:rPr>
              <a:t>wings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96229" y="1995855"/>
            <a:ext cx="7169690" cy="2129336"/>
            <a:chOff x="2203606" y="1788037"/>
            <a:chExt cx="8139471" cy="2526334"/>
          </a:xfrm>
        </p:grpSpPr>
        <p:grpSp>
          <p:nvGrpSpPr>
            <p:cNvPr id="17" name="Group 16"/>
            <p:cNvGrpSpPr/>
            <p:nvPr/>
          </p:nvGrpSpPr>
          <p:grpSpPr>
            <a:xfrm>
              <a:off x="2203606" y="1836161"/>
              <a:ext cx="2307184" cy="2470426"/>
              <a:chOff x="2816669" y="1690688"/>
              <a:chExt cx="2307184" cy="247042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6" t="15691" r="16227" b="13550"/>
              <a:stretch/>
            </p:blipFill>
            <p:spPr>
              <a:xfrm>
                <a:off x="2816669" y="1690688"/>
                <a:ext cx="1755330" cy="178204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6669" y="3576339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Century Gothic" panose="020B0502020202020204" pitchFamily="34" charset="0"/>
                  </a:rPr>
                  <a:t>filiform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901577" y="1788037"/>
              <a:ext cx="2683519" cy="2526334"/>
              <a:chOff x="4942408" y="1642564"/>
              <a:chExt cx="2683519" cy="252633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24" t="74076" r="59620" b="6568"/>
              <a:stretch/>
            </p:blipFill>
            <p:spPr>
              <a:xfrm>
                <a:off x="5475009" y="1642564"/>
                <a:ext cx="2150918" cy="1830166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942408" y="3584123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latin typeface="Century Gothic" panose="020B0502020202020204" pitchFamily="34" charset="0"/>
                  </a:rPr>
                  <a:t>stylate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915874" y="2041533"/>
              <a:ext cx="2427203" cy="2272838"/>
              <a:chOff x="8528937" y="1896060"/>
              <a:chExt cx="2427203" cy="227283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15" r="79431" b="71423"/>
              <a:stretch/>
            </p:blipFill>
            <p:spPr>
              <a:xfrm>
                <a:off x="8528937" y="1896060"/>
                <a:ext cx="2427203" cy="148269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588946" y="3584123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latin typeface="Century Gothic" panose="020B0502020202020204" pitchFamily="34" charset="0"/>
                  </a:rPr>
                  <a:t>aristate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41" y="72737"/>
            <a:ext cx="3546764" cy="44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34" y="5159848"/>
            <a:ext cx="9046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Wings: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Heteroptera</a:t>
            </a:r>
            <a:r>
              <a:rPr lang="en-US" sz="2200" dirty="0">
                <a:latin typeface="Century Gothic" panose="020B0502020202020204" pitchFamily="34" charset="0"/>
              </a:rPr>
              <a:t> </a:t>
            </a:r>
            <a:r>
              <a:rPr lang="en-US" sz="2200" dirty="0" smtClean="0">
                <a:latin typeface="Century Gothic" panose="020B0502020202020204" pitchFamily="34" charset="0"/>
              </a:rPr>
              <a:t>(</a:t>
            </a:r>
            <a:r>
              <a:rPr lang="en-US" sz="2200" i="1" dirty="0" smtClean="0">
                <a:latin typeface="Century Gothic" panose="020B0502020202020204" pitchFamily="34" charset="0"/>
              </a:rPr>
              <a:t>“hetero</a:t>
            </a:r>
            <a:r>
              <a:rPr lang="en-US" sz="2200" dirty="0" smtClean="0">
                <a:latin typeface="Century Gothic" panose="020B0502020202020204" pitchFamily="34" charset="0"/>
              </a:rPr>
              <a:t>” – different); true bugs</a:t>
            </a:r>
            <a:endParaRPr lang="en-US" sz="2200" i="1" dirty="0" smtClean="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Homoptera</a:t>
            </a:r>
            <a:r>
              <a:rPr lang="en-US" sz="2200" dirty="0" smtClean="0">
                <a:latin typeface="Century Gothic" panose="020B0502020202020204" pitchFamily="34" charset="0"/>
              </a:rPr>
              <a:t> </a:t>
            </a:r>
            <a:r>
              <a:rPr lang="en-US" sz="2200" dirty="0" smtClean="0">
                <a:latin typeface="Century Gothic" panose="020B0502020202020204" pitchFamily="34" charset="0"/>
              </a:rPr>
              <a:t>(</a:t>
            </a:r>
            <a:r>
              <a:rPr lang="en-US" sz="2200" i="1" dirty="0" smtClean="0">
                <a:latin typeface="Century Gothic" panose="020B0502020202020204" pitchFamily="34" charset="0"/>
              </a:rPr>
              <a:t>“homo</a:t>
            </a:r>
            <a:r>
              <a:rPr lang="en-US" sz="2200" dirty="0" smtClean="0">
                <a:latin typeface="Century Gothic" panose="020B0502020202020204" pitchFamily="34" charset="0"/>
              </a:rPr>
              <a:t>” – uniform)</a:t>
            </a:r>
            <a:endParaRPr lang="en-US" sz="2200" i="1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smtClean="0">
                <a:latin typeface="Century Gothic" panose="020B0502020202020204" pitchFamily="34" charset="0"/>
              </a:rPr>
              <a:t>hemi</a:t>
            </a:r>
            <a:r>
              <a:rPr lang="en-US" sz="2200" b="1" dirty="0" smtClean="0">
                <a:latin typeface="Century Gothic" panose="020B0502020202020204" pitchFamily="34" charset="0"/>
              </a:rPr>
              <a:t>” – </a:t>
            </a:r>
            <a:r>
              <a:rPr lang="en-US" sz="2200" dirty="0" smtClean="0">
                <a:latin typeface="Century Gothic" panose="020B0502020202020204" pitchFamily="34" charset="0"/>
              </a:rPr>
              <a:t>half </a:t>
            </a: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ptera</a:t>
            </a:r>
            <a:r>
              <a:rPr lang="en-US" sz="2200" b="1" dirty="0" smtClean="0">
                <a:latin typeface="Century Gothic" panose="020B0502020202020204" pitchFamily="34" charset="0"/>
              </a:rPr>
              <a:t>” - </a:t>
            </a:r>
            <a:r>
              <a:rPr lang="en-US" sz="2200" dirty="0" smtClean="0">
                <a:latin typeface="Century Gothic" panose="020B0502020202020204" pitchFamily="34" charset="0"/>
              </a:rPr>
              <a:t>wings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Hemiptera</a:t>
            </a:r>
            <a:r>
              <a:rPr lang="en-US" dirty="0" smtClean="0">
                <a:latin typeface="Century Gothic" panose="020B0502020202020204" pitchFamily="34" charset="0"/>
              </a:rPr>
              <a:t> (ambiguous)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72819" y="2491247"/>
            <a:ext cx="4087091" cy="3721561"/>
            <a:chOff x="7672819" y="2491247"/>
            <a:chExt cx="4087091" cy="3721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819" y="2491247"/>
              <a:ext cx="4087091" cy="30653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51692" y="5628033"/>
              <a:ext cx="2729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leafhoppers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31372" y="1544495"/>
            <a:ext cx="4870739" cy="3439426"/>
            <a:chOff x="1631372" y="1690688"/>
            <a:chExt cx="4870739" cy="34394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372" y="1690688"/>
              <a:ext cx="4870739" cy="2743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02069" y="4545339"/>
              <a:ext cx="2729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Century Gothic" panose="020B0502020202020204" pitchFamily="34" charset="0"/>
                </a:rPr>
                <a:t>triatomines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4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Orthoptera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08" y="5804089"/>
            <a:ext cx="5907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entury Gothic" panose="020B0502020202020204" pitchFamily="34" charset="0"/>
              </a:rPr>
              <a:t>Hind legs usually adapted for jumping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ortho</a:t>
            </a:r>
            <a:r>
              <a:rPr lang="en-US" sz="2200" b="1" dirty="0" smtClean="0">
                <a:latin typeface="Century Gothic" panose="020B0502020202020204" pitchFamily="34" charset="0"/>
              </a:rPr>
              <a:t>” – </a:t>
            </a:r>
            <a:r>
              <a:rPr lang="en-US" sz="2200" dirty="0" smtClean="0">
                <a:latin typeface="Century Gothic" panose="020B0502020202020204" pitchFamily="34" charset="0"/>
              </a:rPr>
              <a:t>straight </a:t>
            </a:r>
            <a:r>
              <a:rPr lang="en-US" sz="2200" b="1" dirty="0" smtClean="0">
                <a:latin typeface="Century Gothic" panose="020B0502020202020204" pitchFamily="34" charset="0"/>
              </a:rPr>
              <a:t>“</a:t>
            </a:r>
            <a:r>
              <a:rPr lang="en-US" sz="2200" b="1" i="1" dirty="0" err="1" smtClean="0">
                <a:latin typeface="Century Gothic" panose="020B0502020202020204" pitchFamily="34" charset="0"/>
              </a:rPr>
              <a:t>ptera</a:t>
            </a:r>
            <a:r>
              <a:rPr lang="en-US" sz="2200" b="1" dirty="0" smtClean="0">
                <a:latin typeface="Century Gothic" panose="020B0502020202020204" pitchFamily="34" charset="0"/>
              </a:rPr>
              <a:t>” - </a:t>
            </a:r>
            <a:r>
              <a:rPr lang="en-US" sz="2200" dirty="0" smtClean="0">
                <a:latin typeface="Century Gothic" panose="020B0502020202020204" pitchFamily="34" charset="0"/>
              </a:rPr>
              <a:t>wings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7203" r="3113" b="4965"/>
          <a:stretch/>
        </p:blipFill>
        <p:spPr>
          <a:xfrm>
            <a:off x="2251364" y="1690688"/>
            <a:ext cx="7689272" cy="3262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364" y="4993518"/>
            <a:ext cx="7689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Locusts, grasshoppers, crickets etc.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Review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186744" y="675081"/>
            <a:ext cx="3046820" cy="5264086"/>
            <a:chOff x="9145180" y="675081"/>
            <a:chExt cx="3046820" cy="5264086"/>
          </a:xfrm>
        </p:grpSpPr>
        <p:grpSp>
          <p:nvGrpSpPr>
            <p:cNvPr id="10" name="Group 9"/>
            <p:cNvGrpSpPr/>
            <p:nvPr/>
          </p:nvGrpSpPr>
          <p:grpSpPr>
            <a:xfrm>
              <a:off x="9145180" y="675081"/>
              <a:ext cx="3046820" cy="4971698"/>
              <a:chOff x="9145180" y="675081"/>
              <a:chExt cx="3046820" cy="497169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198348" y="3069786"/>
                <a:ext cx="2940485" cy="221350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5180" y="675081"/>
                <a:ext cx="3046820" cy="2031213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9764581" y="5354392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ants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0082" y="-191297"/>
            <a:ext cx="3456768" cy="3481524"/>
            <a:chOff x="5480082" y="-326380"/>
            <a:chExt cx="3456768" cy="34815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082" y="-326380"/>
              <a:ext cx="3456768" cy="345676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04457" y="2570369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bees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0082" y="3585975"/>
            <a:ext cx="3980386" cy="3097874"/>
            <a:chOff x="5480082" y="3585975"/>
            <a:chExt cx="3980386" cy="30978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082" y="3585975"/>
              <a:ext cx="3980386" cy="2650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566266" y="6099074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wasps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6796" y="1555540"/>
            <a:ext cx="3901932" cy="3174818"/>
            <a:chOff x="856796" y="1472412"/>
            <a:chExt cx="3901932" cy="31748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96" y="1472412"/>
              <a:ext cx="3901932" cy="278068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03753" y="4062455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sawflies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6435" y="5180630"/>
            <a:ext cx="5668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Symphyta</a:t>
            </a:r>
            <a:r>
              <a:rPr lang="en-US" sz="2200" dirty="0" smtClean="0">
                <a:latin typeface="Century Gothic" panose="020B0502020202020204" pitchFamily="34" charset="0"/>
              </a:rPr>
              <a:t> (broad)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Apocrita</a:t>
            </a:r>
            <a:r>
              <a:rPr lang="en-US" sz="2200" dirty="0" smtClean="0">
                <a:latin typeface="Century Gothic" panose="020B0502020202020204" pitchFamily="34" charset="0"/>
              </a:rPr>
              <a:t> (narrow)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Membranous wings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Scaled wings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435" y="5232585"/>
            <a:ext cx="6791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Antennae:</a:t>
            </a:r>
          </a:p>
          <a:p>
            <a:pPr marL="342900" indent="-342900">
              <a:buFontTx/>
              <a:buChar char="-"/>
            </a:pPr>
            <a:r>
              <a:rPr lang="en-US" sz="2200" dirty="0" smtClean="0">
                <a:latin typeface="Century Gothic" panose="020B0502020202020204" pitchFamily="34" charset="0"/>
              </a:rPr>
              <a:t>Knobbed/hooked at tip </a:t>
            </a:r>
          </a:p>
          <a:p>
            <a:pPr marL="342900" indent="-342900">
              <a:buFontTx/>
              <a:buChar char="-"/>
            </a:pPr>
            <a:r>
              <a:rPr lang="en-US" sz="2200" dirty="0" smtClean="0">
                <a:latin typeface="Century Gothic" panose="020B0502020202020204" pitchFamily="34" charset="0"/>
              </a:rPr>
              <a:t>Thread-like/comb-like/spindle-shaped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79052" y="1332126"/>
            <a:ext cx="7988254" cy="3812615"/>
            <a:chOff x="4079052" y="1332126"/>
            <a:chExt cx="7988254" cy="3812615"/>
          </a:xfrm>
        </p:grpSpPr>
        <p:grpSp>
          <p:nvGrpSpPr>
            <p:cNvPr id="8" name="Group 7"/>
            <p:cNvGrpSpPr/>
            <p:nvPr/>
          </p:nvGrpSpPr>
          <p:grpSpPr>
            <a:xfrm>
              <a:off x="7967189" y="1332126"/>
              <a:ext cx="4100117" cy="3718699"/>
              <a:chOff x="8091882" y="1529555"/>
              <a:chExt cx="4100117" cy="371869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882" y="1529555"/>
                <a:ext cx="4100117" cy="32651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218625" y="4663479"/>
                <a:ext cx="18080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Century Gothic" panose="020B0502020202020204" pitchFamily="34" charset="0"/>
                  </a:rPr>
                  <a:t>moths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079052" y="1332126"/>
              <a:ext cx="4060814" cy="3812615"/>
              <a:chOff x="3154254" y="1529555"/>
              <a:chExt cx="4060814" cy="381261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4254" y="1529555"/>
                <a:ext cx="4060814" cy="342631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031069" y="4757395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Century Gothic" panose="020B0502020202020204" pitchFamily="34" charset="0"/>
                  </a:rPr>
                  <a:t>butterflies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21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Goals of this training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Collect &amp; Identify NTOs to family level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Evaluate the effects of ATSBs on NTOs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5463" y="51954"/>
            <a:ext cx="7533409" cy="6195477"/>
            <a:chOff x="4575463" y="51954"/>
            <a:chExt cx="7533409" cy="61954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4" t="5417" r="12219" b="3426"/>
            <a:stretch/>
          </p:blipFill>
          <p:spPr>
            <a:xfrm rot="20706084">
              <a:off x="4575463" y="51954"/>
              <a:ext cx="7533409" cy="612024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696403" y="5662656"/>
              <a:ext cx="1808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beetles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435" y="5544314"/>
            <a:ext cx="5907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entury Gothic" panose="020B0502020202020204" pitchFamily="34" charset="0"/>
              </a:rPr>
              <a:t>Modified front wings serve as protective covering for membranous hind wings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477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Sheathed wings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Two wings (true flies)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34" y="4941637"/>
            <a:ext cx="9046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Antennae: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Nematocera</a:t>
            </a:r>
            <a:r>
              <a:rPr lang="en-US" sz="2200" dirty="0" smtClean="0">
                <a:latin typeface="Century Gothic" panose="020B0502020202020204" pitchFamily="34" charset="0"/>
              </a:rPr>
              <a:t> (filiform – thin, segmented)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Brachycera</a:t>
            </a:r>
            <a:r>
              <a:rPr lang="en-US" sz="2200" dirty="0" smtClean="0">
                <a:latin typeface="Century Gothic" panose="020B0502020202020204" pitchFamily="34" charset="0"/>
              </a:rPr>
              <a:t> (</a:t>
            </a:r>
            <a:r>
              <a:rPr lang="en-US" sz="2200" dirty="0" err="1" smtClean="0">
                <a:latin typeface="Century Gothic" panose="020B0502020202020204" pitchFamily="34" charset="0"/>
              </a:rPr>
              <a:t>stylate</a:t>
            </a:r>
            <a:r>
              <a:rPr lang="en-US" sz="2200" dirty="0" smtClean="0">
                <a:latin typeface="Century Gothic" panose="020B0502020202020204" pitchFamily="34" charset="0"/>
              </a:rPr>
              <a:t> – final segment terminates in slender point)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Cyclorrhapha</a:t>
            </a:r>
            <a:r>
              <a:rPr lang="en-US" sz="2200" dirty="0" smtClean="0">
                <a:latin typeface="Century Gothic" panose="020B0502020202020204" pitchFamily="34" charset="0"/>
              </a:rPr>
              <a:t> (</a:t>
            </a:r>
            <a:r>
              <a:rPr lang="en-US" sz="2200" dirty="0" err="1" smtClean="0">
                <a:latin typeface="Century Gothic" panose="020B0502020202020204" pitchFamily="34" charset="0"/>
              </a:rPr>
              <a:t>aristate</a:t>
            </a:r>
            <a:r>
              <a:rPr lang="en-US" sz="2200" dirty="0" smtClean="0">
                <a:latin typeface="Century Gothic" panose="020B0502020202020204" pitchFamily="34" charset="0"/>
              </a:rPr>
              <a:t> – pouch-like with lateral bristle)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96229" y="1995855"/>
            <a:ext cx="7169690" cy="2129336"/>
            <a:chOff x="2203606" y="1788037"/>
            <a:chExt cx="8139471" cy="2526334"/>
          </a:xfrm>
        </p:grpSpPr>
        <p:grpSp>
          <p:nvGrpSpPr>
            <p:cNvPr id="17" name="Group 16"/>
            <p:cNvGrpSpPr/>
            <p:nvPr/>
          </p:nvGrpSpPr>
          <p:grpSpPr>
            <a:xfrm>
              <a:off x="2203606" y="1836161"/>
              <a:ext cx="2307184" cy="2470426"/>
              <a:chOff x="2816669" y="1690688"/>
              <a:chExt cx="2307184" cy="247042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6" t="15691" r="16227" b="13550"/>
              <a:stretch/>
            </p:blipFill>
            <p:spPr>
              <a:xfrm>
                <a:off x="2816669" y="1690688"/>
                <a:ext cx="1755330" cy="178204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6669" y="3576339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Century Gothic" panose="020B0502020202020204" pitchFamily="34" charset="0"/>
                  </a:rPr>
                  <a:t>filiform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901577" y="1788037"/>
              <a:ext cx="2683519" cy="2526334"/>
              <a:chOff x="4942408" y="1642564"/>
              <a:chExt cx="2683519" cy="252633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24" t="74076" r="59620" b="6568"/>
              <a:stretch/>
            </p:blipFill>
            <p:spPr>
              <a:xfrm>
                <a:off x="5475009" y="1642564"/>
                <a:ext cx="2150918" cy="1830166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942408" y="3584123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latin typeface="Century Gothic" panose="020B0502020202020204" pitchFamily="34" charset="0"/>
                  </a:rPr>
                  <a:t>stylate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915874" y="2041533"/>
              <a:ext cx="2427203" cy="2272838"/>
              <a:chOff x="8528937" y="1896060"/>
              <a:chExt cx="2427203" cy="227283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15" r="79431" b="71423"/>
              <a:stretch/>
            </p:blipFill>
            <p:spPr>
              <a:xfrm>
                <a:off x="8528937" y="1896060"/>
                <a:ext cx="2427203" cy="148269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588946" y="3584123"/>
                <a:ext cx="2307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latin typeface="Century Gothic" panose="020B0502020202020204" pitchFamily="34" charset="0"/>
                  </a:rPr>
                  <a:t>aristate</a:t>
                </a:r>
                <a:endParaRPr lang="en-US" sz="3200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41" y="72737"/>
            <a:ext cx="3546764" cy="44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34" y="5159848"/>
            <a:ext cx="9046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Century Gothic" panose="020B0502020202020204" pitchFamily="34" charset="0"/>
              </a:rPr>
              <a:t>Wings: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Heteroptera</a:t>
            </a:r>
            <a:r>
              <a:rPr lang="en-US" sz="2200" dirty="0">
                <a:latin typeface="Century Gothic" panose="020B0502020202020204" pitchFamily="34" charset="0"/>
              </a:rPr>
              <a:t> </a:t>
            </a:r>
            <a:r>
              <a:rPr lang="en-US" sz="2200" dirty="0" smtClean="0">
                <a:latin typeface="Century Gothic" panose="020B0502020202020204" pitchFamily="34" charset="0"/>
              </a:rPr>
              <a:t>(</a:t>
            </a:r>
            <a:r>
              <a:rPr lang="en-US" sz="2200" i="1" dirty="0" smtClean="0">
                <a:latin typeface="Century Gothic" panose="020B0502020202020204" pitchFamily="34" charset="0"/>
              </a:rPr>
              <a:t>“hetero</a:t>
            </a:r>
            <a:r>
              <a:rPr lang="en-US" sz="2200" dirty="0" smtClean="0">
                <a:latin typeface="Century Gothic" panose="020B0502020202020204" pitchFamily="34" charset="0"/>
              </a:rPr>
              <a:t>” – different); true bugs</a:t>
            </a:r>
            <a:endParaRPr lang="en-US" sz="2200" i="1" dirty="0" smtClean="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Century Gothic" panose="020B0502020202020204" pitchFamily="34" charset="0"/>
              </a:rPr>
              <a:t>Homoptera</a:t>
            </a:r>
            <a:r>
              <a:rPr lang="en-US" sz="2200" dirty="0" smtClean="0">
                <a:latin typeface="Century Gothic" panose="020B0502020202020204" pitchFamily="34" charset="0"/>
              </a:rPr>
              <a:t> </a:t>
            </a:r>
            <a:r>
              <a:rPr lang="en-US" sz="2200" dirty="0" smtClean="0">
                <a:latin typeface="Century Gothic" panose="020B0502020202020204" pitchFamily="34" charset="0"/>
              </a:rPr>
              <a:t>(</a:t>
            </a:r>
            <a:r>
              <a:rPr lang="en-US" sz="2200" i="1" dirty="0" smtClean="0">
                <a:latin typeface="Century Gothic" panose="020B0502020202020204" pitchFamily="34" charset="0"/>
              </a:rPr>
              <a:t>“homo</a:t>
            </a:r>
            <a:r>
              <a:rPr lang="en-US" sz="2200" dirty="0" smtClean="0">
                <a:latin typeface="Century Gothic" panose="020B0502020202020204" pitchFamily="34" charset="0"/>
              </a:rPr>
              <a:t>” – uniform)</a:t>
            </a:r>
            <a:endParaRPr lang="en-US" sz="2200" i="1" dirty="0" smtClean="0">
              <a:latin typeface="Century Gothic" panose="020B0502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Half winged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72819" y="2491247"/>
            <a:ext cx="4087091" cy="3721561"/>
            <a:chOff x="7672819" y="2491247"/>
            <a:chExt cx="4087091" cy="3721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819" y="2491247"/>
              <a:ext cx="4087091" cy="30653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51692" y="5628033"/>
              <a:ext cx="2729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Century Gothic" panose="020B0502020202020204" pitchFamily="34" charset="0"/>
                </a:rPr>
                <a:t>leafhoppers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31372" y="1544495"/>
            <a:ext cx="4870739" cy="3439426"/>
            <a:chOff x="1631372" y="1690688"/>
            <a:chExt cx="4870739" cy="34394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372" y="1690688"/>
              <a:ext cx="4870739" cy="2743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02069" y="4545339"/>
              <a:ext cx="2729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Century Gothic" panose="020B0502020202020204" pitchFamily="34" charset="0"/>
                </a:rPr>
                <a:t>triatomines</a:t>
              </a:r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1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Straight winged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08" y="5866435"/>
            <a:ext cx="5907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entury Gothic" panose="020B0502020202020204" pitchFamily="34" charset="0"/>
              </a:rPr>
              <a:t>Hind legs usually adapted for jumping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7203" r="3113" b="4965"/>
          <a:stretch/>
        </p:blipFill>
        <p:spPr>
          <a:xfrm>
            <a:off x="2251364" y="1690688"/>
            <a:ext cx="7689272" cy="3262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364" y="4993518"/>
            <a:ext cx="7689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Locusts, grasshoppers, crickets etc.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Overview of ATSBs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“</a:t>
            </a:r>
            <a:r>
              <a:rPr lang="en-US" sz="3200" i="1" dirty="0" smtClean="0">
                <a:latin typeface="Century Gothic" panose="020B0502020202020204" pitchFamily="34" charset="0"/>
              </a:rPr>
              <a:t>Attract and kill</a:t>
            </a:r>
            <a:r>
              <a:rPr lang="en-US" sz="3200" dirty="0" smtClean="0">
                <a:latin typeface="Century Gothic" panose="020B0502020202020204" pitchFamily="34" charset="0"/>
              </a:rPr>
              <a:t>”</a:t>
            </a:r>
            <a:r>
              <a:rPr lang="en-US" sz="3200" i="1" dirty="0" smtClean="0"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latin typeface="Century Gothic" panose="020B0502020202020204" pitchFamily="34" charset="0"/>
              </a:rPr>
              <a:t>concept</a:t>
            </a:r>
          </a:p>
          <a:p>
            <a:pPr marL="0" indent="0">
              <a:buNone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KEMRI/LSTM ATSB project goal – evaluate the effectiveness of </a:t>
            </a:r>
            <a:r>
              <a:rPr lang="en-US" sz="3200" dirty="0" err="1" smtClean="0">
                <a:latin typeface="Century Gothic" panose="020B0502020202020204" pitchFamily="34" charset="0"/>
              </a:rPr>
              <a:t>Westham’s</a:t>
            </a:r>
            <a:r>
              <a:rPr lang="en-US" sz="3200" dirty="0" smtClean="0">
                <a:latin typeface="Century Gothic" panose="020B0502020202020204" pitchFamily="34" charset="0"/>
              </a:rPr>
              <a:t> next gen mosquito control tool</a:t>
            </a:r>
            <a:endParaRPr lang="en-US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32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Collection of NTOs: Malaise trap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327"/>
            <a:ext cx="6899564" cy="5174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474" y="1690688"/>
            <a:ext cx="53028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Tent-like structure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Traps flying insects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Uses insect’s natural flight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92382" y="1485900"/>
            <a:ext cx="696191" cy="1101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sect Collection - Malaise Tra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4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-22716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Collection of NTOs: (UV) light trapping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Light trap for ins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18" y="800100"/>
            <a:ext cx="11066318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Collection of NTOs: UV-tray traps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7626"/>
            <a:ext cx="7429500" cy="5060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5364" y="1797626"/>
            <a:ext cx="460663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entury Gothic" panose="020B0502020202020204" pitchFamily="34" charset="0"/>
              </a:rPr>
              <a:t>Aluminum/enamel/plastic tray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entury Gothic" panose="020B0502020202020204" pitchFamily="34" charset="0"/>
              </a:rPr>
              <a:t>Coated with oil/partially filled w/preservative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entury Gothic" panose="020B0502020202020204" pitchFamily="34" charset="0"/>
              </a:rPr>
              <a:t>Topped with mesh screen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entury Gothic" panose="020B0502020202020204" pitchFamily="34" charset="0"/>
              </a:rPr>
              <a:t>UV lamp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6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entury Gothic" panose="020B0502020202020204" pitchFamily="34" charset="0"/>
              </a:rPr>
              <a:t>Collects small flying insects e.g. sandflies</a:t>
            </a:r>
          </a:p>
          <a:p>
            <a:endParaRPr lang="en-US" sz="28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Collection of NTOs: (yellow) pan trap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2" b="29394"/>
          <a:stretch/>
        </p:blipFill>
        <p:spPr>
          <a:xfrm>
            <a:off x="0" y="2005445"/>
            <a:ext cx="7436414" cy="4852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3409" y="2005445"/>
            <a:ext cx="4658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Just paint/buy!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Plastic/enamel </a:t>
            </a:r>
            <a:r>
              <a:rPr lang="en-US" sz="3200" dirty="0" err="1" smtClean="0">
                <a:latin typeface="Century Gothic" panose="020B0502020202020204" pitchFamily="34" charset="0"/>
              </a:rPr>
              <a:t>etc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H2O + detergent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Mounted/not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Bees, wasps, </a:t>
            </a:r>
            <a:r>
              <a:rPr lang="en-US" sz="3200" dirty="0" err="1" smtClean="0">
                <a:latin typeface="Century Gothic" panose="020B0502020202020204" pitchFamily="34" charset="0"/>
              </a:rPr>
              <a:t>thrips</a:t>
            </a:r>
            <a:r>
              <a:rPr lang="en-US" sz="3200" dirty="0" smtClean="0">
                <a:latin typeface="Century Gothic" panose="020B0502020202020204" pitchFamily="34" charset="0"/>
              </a:rPr>
              <a:t>, flies, aphids </a:t>
            </a:r>
            <a:r>
              <a:rPr lang="en-US" sz="3200" dirty="0" err="1" smtClean="0">
                <a:latin typeface="Century Gothic" panose="020B0502020202020204" pitchFamily="34" charset="0"/>
              </a:rPr>
              <a:t>etc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Collection of NTOs: sweep-nets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803136" cy="5184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3083" y="1690688"/>
            <a:ext cx="5302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entury Gothic" panose="020B0502020202020204" pitchFamily="34" charset="0"/>
              </a:rPr>
              <a:t>Our method of choice for the week!</a:t>
            </a:r>
          </a:p>
        </p:txBody>
      </p:sp>
    </p:spTree>
    <p:extLst>
      <p:ext uri="{BB962C8B-B14F-4D97-AF65-F5344CB8AC3E}">
        <p14:creationId xmlns:p14="http://schemas.microsoft.com/office/powerpoint/2010/main" val="75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565</Words>
  <Application>Microsoft Office PowerPoint</Application>
  <PresentationFormat>Widescreen</PresentationFormat>
  <Paragraphs>139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Wingdings</vt:lpstr>
      <vt:lpstr>Office Theme</vt:lpstr>
      <vt:lpstr>Non target organisms (NTOs) encountered during use of attractive targeted sugar baits (ATSBs) for mosquito control</vt:lpstr>
      <vt:lpstr>Goals of this training</vt:lpstr>
      <vt:lpstr>Overview of ATSBs </vt:lpstr>
      <vt:lpstr>Collection of NTOs: Malaise trap</vt:lpstr>
      <vt:lpstr>PowerPoint Presentation</vt:lpstr>
      <vt:lpstr>Collection of NTOs: (UV) light trapping</vt:lpstr>
      <vt:lpstr>Collection of NTOs: UV-tray traps</vt:lpstr>
      <vt:lpstr>Collection of NTOs: (yellow) pan trap</vt:lpstr>
      <vt:lpstr>Collection of NTOs: sweep-nets</vt:lpstr>
      <vt:lpstr>NTOs encountered in previous ATSB studies</vt:lpstr>
      <vt:lpstr>Hymenoptera</vt:lpstr>
      <vt:lpstr>Lepidoptera</vt:lpstr>
      <vt:lpstr>Coleoptera</vt:lpstr>
      <vt:lpstr>Diptera (true flies)</vt:lpstr>
      <vt:lpstr>Hemiptera (ambiguous)</vt:lpstr>
      <vt:lpstr>Orthoptera</vt:lpstr>
      <vt:lpstr>Review</vt:lpstr>
      <vt:lpstr>Membranous wings</vt:lpstr>
      <vt:lpstr>Scaled wings</vt:lpstr>
      <vt:lpstr>Sheathed wings</vt:lpstr>
      <vt:lpstr>Two wings (true flies)</vt:lpstr>
      <vt:lpstr>Half winged</vt:lpstr>
      <vt:lpstr>Straight winged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target organisms (NTOs) encountered during use of attractive targeted sugar baits (ATSBs) for mosquito control</dc:title>
  <dc:creator>Dada, Nsa (CDC/CGH/DPDM)</dc:creator>
  <cp:lastModifiedBy>Dada, Nsa (CDC/CGH/DPDM)</cp:lastModifiedBy>
  <cp:revision>32</cp:revision>
  <dcterms:created xsi:type="dcterms:W3CDTF">2018-05-14T19:47:01Z</dcterms:created>
  <dcterms:modified xsi:type="dcterms:W3CDTF">2018-05-15T07:44:28Z</dcterms:modified>
</cp:coreProperties>
</file>